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316" r:id="rId3"/>
    <p:sldId id="381" r:id="rId4"/>
    <p:sldId id="391" r:id="rId5"/>
    <p:sldId id="384" r:id="rId6"/>
    <p:sldId id="387" r:id="rId7"/>
    <p:sldId id="396" r:id="rId8"/>
    <p:sldId id="397" r:id="rId9"/>
    <p:sldId id="398" r:id="rId10"/>
    <p:sldId id="399" r:id="rId11"/>
    <p:sldId id="400" r:id="rId12"/>
    <p:sldId id="401" r:id="rId13"/>
    <p:sldId id="409" r:id="rId14"/>
    <p:sldId id="412" r:id="rId15"/>
    <p:sldId id="410" r:id="rId16"/>
    <p:sldId id="411" r:id="rId17"/>
    <p:sldId id="402" r:id="rId18"/>
    <p:sldId id="406" r:id="rId19"/>
    <p:sldId id="39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7CB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6160" autoAdjust="0"/>
  </p:normalViewPr>
  <p:slideViewPr>
    <p:cSldViewPr>
      <p:cViewPr>
        <p:scale>
          <a:sx n="50" d="100"/>
          <a:sy n="50" d="100"/>
        </p:scale>
        <p:origin x="-210" y="-666"/>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08/08/2014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15</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16</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D6F8BDF-C160-4584-B1B2-C9C145F67138}" type="slidenum">
              <a:rPr lang="en-GB" smtClean="0"/>
              <a:pPr/>
              <a:t>17</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D6F8BDF-C160-4584-B1B2-C9C145F67138}" type="slidenum">
              <a:rPr lang="en-GB" smtClean="0"/>
              <a:pPr/>
              <a:t>18</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19</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7</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8</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9</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10</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11</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12</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54E3CFB-C12D-4DBD-99F8-5E5E0D05872F}" type="slidenum">
              <a:rPr lang="en-GB" smtClean="0"/>
              <a:pPr/>
              <a:t>13</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D6F8BDF-C160-4584-B1B2-C9C145F67138}" type="slidenum">
              <a:rPr lang="en-GB" smtClean="0"/>
              <a:pPr/>
              <a:t>14</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7.xml"/><Relationship Id="rId3" Type="http://schemas.openxmlformats.org/officeDocument/2006/relationships/slide" Target="../slides/slide9.xml"/><Relationship Id="rId7" Type="http://schemas.openxmlformats.org/officeDocument/2006/relationships/slide" Target="../slides/slide16.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15.xml"/><Relationship Id="rId11" Type="http://schemas.openxmlformats.org/officeDocument/2006/relationships/slide" Target="../slides/slide19.xml"/><Relationship Id="rId5" Type="http://schemas.openxmlformats.org/officeDocument/2006/relationships/slide" Target="../slides/slide14.xml"/><Relationship Id="rId10" Type="http://schemas.openxmlformats.org/officeDocument/2006/relationships/slide" Target="../slides/slide2.xml"/><Relationship Id="rId4" Type="http://schemas.openxmlformats.org/officeDocument/2006/relationships/slide" Target="../slides/slide10.xml"/><Relationship Id="rId9" Type="http://schemas.openxmlformats.org/officeDocument/2006/relationships/slide" Target="../slides/slide1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08/08/2014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52" name="Round Same Side Corner Rectangle 51">
            <a:hlinkClick r:id="rId3" action="ppaction://hlinksldjump"/>
          </p:cNvPr>
          <p:cNvSpPr/>
          <p:nvPr/>
        </p:nvSpPr>
        <p:spPr>
          <a:xfrm>
            <a:off x="2110757"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4" action="ppaction://hlinksldjump"/>
          </p:cNvPr>
          <p:cNvSpPr/>
          <p:nvPr/>
        </p:nvSpPr>
        <p:spPr>
          <a:xfrm>
            <a:off x="2527623"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 action="ppaction://noaction"/>
          </p:cNvPr>
          <p:cNvSpPr/>
          <p:nvPr/>
        </p:nvSpPr>
        <p:spPr>
          <a:xfrm>
            <a:off x="2944489"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5" action="ppaction://hlinksldjump"/>
          </p:cNvPr>
          <p:cNvSpPr/>
          <p:nvPr/>
        </p:nvSpPr>
        <p:spPr>
          <a:xfrm>
            <a:off x="3361355"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5" action="ppaction://hlinksldjump"/>
          </p:cNvPr>
          <p:cNvSpPr/>
          <p:nvPr/>
        </p:nvSpPr>
        <p:spPr>
          <a:xfrm>
            <a:off x="3778221"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6" action="ppaction://hlinksldjump"/>
          </p:cNvPr>
          <p:cNvSpPr/>
          <p:nvPr/>
        </p:nvSpPr>
        <p:spPr>
          <a:xfrm>
            <a:off x="4195087"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7" action="ppaction://hlinksldjump"/>
          </p:cNvPr>
          <p:cNvSpPr/>
          <p:nvPr/>
        </p:nvSpPr>
        <p:spPr>
          <a:xfrm>
            <a:off x="4611953"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8" action="ppaction://hlinksldjump"/>
          </p:cNvPr>
          <p:cNvSpPr/>
          <p:nvPr/>
        </p:nvSpPr>
        <p:spPr>
          <a:xfrm>
            <a:off x="5028819"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8" action="ppaction://hlinksldjump"/>
          </p:cNvPr>
          <p:cNvSpPr/>
          <p:nvPr/>
        </p:nvSpPr>
        <p:spPr>
          <a:xfrm>
            <a:off x="5445685"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9" action="ppaction://hlinksldjump"/>
          </p:cNvPr>
          <p:cNvSpPr/>
          <p:nvPr/>
        </p:nvSpPr>
        <p:spPr>
          <a:xfrm>
            <a:off x="5862551"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9" action="ppaction://hlinksldjump"/>
          </p:cNvPr>
          <p:cNvSpPr/>
          <p:nvPr/>
        </p:nvSpPr>
        <p:spPr>
          <a:xfrm>
            <a:off x="6279417"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9" action="ppaction://hlinksldjump"/>
          </p:cNvPr>
          <p:cNvSpPr/>
          <p:nvPr/>
        </p:nvSpPr>
        <p:spPr>
          <a:xfrm>
            <a:off x="6696280" y="6569968"/>
            <a:ext cx="396000" cy="288032"/>
          </a:xfrm>
          <a:prstGeom prst="round2SameRect">
            <a:avLst/>
          </a:prstGeom>
          <a:solidFill>
            <a:srgbClr val="FF00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25" name="Round Same Side Corner Rectangle 24">
            <a:hlinkClick r:id="rId10" action="ppaction://hlinksldjump"/>
          </p:cNvPr>
          <p:cNvSpPr/>
          <p:nvPr userDrawn="1"/>
        </p:nvSpPr>
        <p:spPr>
          <a:xfrm>
            <a:off x="776442" y="6569968"/>
            <a:ext cx="648072" cy="288032"/>
          </a:xfrm>
          <a:prstGeom prst="round2SameRect">
            <a:avLst/>
          </a:prstGeom>
          <a:solidFill>
            <a:srgbClr val="70AC2E"/>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26" name="Round Same Side Corner Rectangle 25">
            <a:hlinkClick r:id="rId11" action="ppaction://hlinksldjump"/>
          </p:cNvPr>
          <p:cNvSpPr/>
          <p:nvPr userDrawn="1"/>
        </p:nvSpPr>
        <p:spPr>
          <a:xfrm>
            <a:off x="1445380" y="6569968"/>
            <a:ext cx="644511"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08/08/2014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08/08/2014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08/08/2014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08/08/2014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19</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19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SPREADSHEET MODELLING </a:t>
            </a:r>
            <a:endParaRPr lang="en-GB" sz="3600" dirty="0">
              <a:latin typeface="Calibri" pitchFamily="34" charset="0"/>
              <a:cs typeface="Calibri" pitchFamily="34" charset="0"/>
            </a:endParaRPr>
          </a:p>
          <a:p>
            <a:r>
              <a:rPr lang="en-GB" sz="3600" dirty="0" smtClean="0">
                <a:latin typeface="Calibri" pitchFamily="34" charset="0"/>
                <a:cs typeface="Calibri" pitchFamily="34" charset="0"/>
              </a:rPr>
              <a:t> </a:t>
            </a:r>
            <a:r>
              <a:rPr lang="en-GB" sz="3600" b="1" dirty="0">
                <a:latin typeface="Calibri" pitchFamily="34" charset="0"/>
                <a:cs typeface="Calibri" pitchFamily="34" charset="0"/>
              </a:rPr>
              <a:t>Y/601/6637 </a:t>
            </a:r>
            <a:endParaRPr lang="en-GB" sz="4000" dirty="0">
              <a:latin typeface="Calibri" pitchFamily="34" charset="0"/>
              <a:cs typeface="Calibri" pitchFamily="34" charset="0"/>
            </a:endParaRPr>
          </a:p>
        </p:txBody>
      </p:sp>
      <p:sp>
        <p:nvSpPr>
          <p:cNvPr id="4" name="TextBox 3"/>
          <p:cNvSpPr txBox="1"/>
          <p:nvPr/>
        </p:nvSpPr>
        <p:spPr>
          <a:xfrm>
            <a:off x="1401784" y="3452807"/>
            <a:ext cx="7543796" cy="1569660"/>
          </a:xfrm>
          <a:prstGeom prst="rect">
            <a:avLst/>
          </a:prstGeom>
          <a:noFill/>
        </p:spPr>
        <p:txBody>
          <a:bodyPr wrap="none" rtlCol="0">
            <a:spAutoFit/>
          </a:bodyPr>
          <a:lstStyle/>
          <a:p>
            <a:pPr algn="r"/>
            <a:r>
              <a:rPr lang="en-GB" sz="4800" b="1" dirty="0" smtClean="0">
                <a:latin typeface="Calibri" pitchFamily="34" charset="0"/>
                <a:cs typeface="Calibri" pitchFamily="34" charset="0"/>
              </a:rPr>
              <a:t>LO2 </a:t>
            </a:r>
            <a:r>
              <a:rPr lang="en-GB" sz="4800" b="1" dirty="0">
                <a:latin typeface="Calibri" pitchFamily="34" charset="0"/>
                <a:cs typeface="Calibri" pitchFamily="34" charset="0"/>
              </a:rPr>
              <a:t>- </a:t>
            </a:r>
            <a:r>
              <a:rPr lang="en-GB" sz="4800" dirty="0">
                <a:latin typeface="Calibri" pitchFamily="34" charset="0"/>
                <a:cs typeface="Calibri" pitchFamily="34" charset="0"/>
              </a:rPr>
              <a:t>Be able to develop </a:t>
            </a:r>
            <a:r>
              <a:rPr lang="en-GB" sz="4800" dirty="0" smtClean="0">
                <a:latin typeface="Calibri" pitchFamily="34" charset="0"/>
                <a:cs typeface="Calibri" pitchFamily="34" charset="0"/>
              </a:rPr>
              <a:t/>
            </a:r>
            <a:br>
              <a:rPr lang="en-GB" sz="4800" dirty="0" smtClean="0">
                <a:latin typeface="Calibri" pitchFamily="34" charset="0"/>
                <a:cs typeface="Calibri" pitchFamily="34" charset="0"/>
              </a:rPr>
            </a:br>
            <a:r>
              <a:rPr lang="en-GB" sz="4800" dirty="0" smtClean="0">
                <a:latin typeface="Calibri" pitchFamily="34" charset="0"/>
                <a:cs typeface="Calibri" pitchFamily="34" charset="0"/>
              </a:rPr>
              <a:t>complex </a:t>
            </a:r>
            <a:r>
              <a:rPr lang="en-GB" sz="4800" dirty="0">
                <a:latin typeface="Calibri" pitchFamily="34" charset="0"/>
                <a:cs typeface="Calibri" pitchFamily="34" charset="0"/>
              </a:rPr>
              <a:t>Spreadsheet Models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662" y="548680"/>
            <a:ext cx="8853494" cy="2232248"/>
          </a:xfrm>
        </p:spPr>
        <p:txBody>
          <a:bodyPr>
            <a:noAutofit/>
          </a:bodyPr>
          <a:lstStyle/>
          <a:p>
            <a:pPr marL="285750" indent="-285750">
              <a:spcBef>
                <a:spcPts val="0"/>
              </a:spcBef>
              <a:spcAft>
                <a:spcPts val="600"/>
              </a:spcAft>
            </a:pPr>
            <a:r>
              <a:rPr lang="en-US" sz="1800" dirty="0" smtClean="0">
                <a:latin typeface="Calibri" pitchFamily="34" charset="0"/>
                <a:cs typeface="Calibri" pitchFamily="34" charset="0"/>
              </a:rPr>
              <a:t>It is difficult to create a spreadsheet by launching into it, you should create a design and draft version of it first and sett he layout to be sure of what you need. This will ultimately change when you have a better feel for the spreadsheet, things move because they need to, or fit better.</a:t>
            </a:r>
          </a:p>
          <a:p>
            <a:pPr marL="0" indent="0">
              <a:spcBef>
                <a:spcPts val="0"/>
              </a:spcBef>
              <a:spcAft>
                <a:spcPts val="600"/>
              </a:spcAft>
              <a:buNone/>
            </a:pPr>
            <a:r>
              <a:rPr lang="en-US" sz="1800" b="1" dirty="0" smtClean="0">
                <a:latin typeface="Calibri" pitchFamily="34" charset="0"/>
                <a:cs typeface="Calibri" pitchFamily="34" charset="0"/>
              </a:rPr>
              <a:t>P2.2 - Task 02 - </a:t>
            </a:r>
            <a:r>
              <a:rPr lang="en-US" sz="1800" dirty="0" smtClean="0">
                <a:latin typeface="Calibri" pitchFamily="34" charset="0"/>
                <a:cs typeface="Calibri" pitchFamily="34" charset="0"/>
              </a:rPr>
              <a:t>Produce a design sketch for each sheet of the new spreadsheet.</a:t>
            </a:r>
          </a:p>
          <a:p>
            <a:pPr marL="539750" indent="-539750">
              <a:spcAft>
                <a:spcPts val="600"/>
              </a:spcAft>
            </a:pPr>
            <a:r>
              <a:rPr lang="en-US" sz="1800" dirty="0" smtClean="0">
                <a:latin typeface="Calibri" pitchFamily="34" charset="0"/>
                <a:cs typeface="Calibri" pitchFamily="34" charset="0"/>
              </a:rPr>
              <a:t>You must ensure that your sketch diagrams uses the following appropriately - explain what you have used and why</a:t>
            </a:r>
            <a:r>
              <a:rPr lang="en-US" sz="1800" dirty="0">
                <a:latin typeface="Calibri" pitchFamily="34" charset="0"/>
                <a:cs typeface="Calibri" pitchFamily="34" charset="0"/>
              </a:rPr>
              <a:t>.</a:t>
            </a:r>
            <a:endParaRPr lang="en-US" sz="1800" dirty="0" smtClean="0">
              <a:latin typeface="Calibri" pitchFamily="34" charset="0"/>
              <a:cs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39537164"/>
              </p:ext>
            </p:extLst>
          </p:nvPr>
        </p:nvGraphicFramePr>
        <p:xfrm>
          <a:off x="251520" y="2937480"/>
          <a:ext cx="8712967" cy="2651760"/>
        </p:xfrm>
        <a:graphic>
          <a:graphicData uri="http://schemas.openxmlformats.org/drawingml/2006/table">
            <a:tbl>
              <a:tblPr firstRow="1" bandRow="1">
                <a:tableStyleId>{C4B1156A-380E-4F78-BDF5-A606A8083BF9}</a:tableStyleId>
              </a:tblPr>
              <a:tblGrid>
                <a:gridCol w="2904322"/>
                <a:gridCol w="2928326"/>
                <a:gridCol w="2880319"/>
              </a:tblGrid>
              <a:tr h="0">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dk1"/>
                          </a:solidFill>
                          <a:latin typeface="Calibri" pitchFamily="34" charset="0"/>
                          <a:ea typeface="+mn-ea"/>
                          <a:cs typeface="Calibri" pitchFamily="34" charset="0"/>
                        </a:rPr>
                        <a:t>Workbook Name</a:t>
                      </a:r>
                      <a:endParaRPr kumimoji="0" lang="en-GB" sz="1600" kern="1200" dirty="0">
                        <a:solidFill>
                          <a:schemeClr val="dk1"/>
                        </a:solidFill>
                        <a:latin typeface="Calibri" pitchFamily="34" charset="0"/>
                        <a:ea typeface="+mn-ea"/>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dk1"/>
                          </a:solidFill>
                          <a:latin typeface="Calibri" pitchFamily="34" charset="0"/>
                          <a:ea typeface="+mn-ea"/>
                          <a:cs typeface="Calibri" pitchFamily="34" charset="0"/>
                        </a:rPr>
                        <a:t>Layout / Page Orientation</a:t>
                      </a:r>
                      <a:endParaRPr kumimoji="0" lang="en-GB" sz="1600" kern="1200" dirty="0">
                        <a:solidFill>
                          <a:schemeClr val="dk1"/>
                        </a:solidFill>
                        <a:latin typeface="Calibri" pitchFamily="34" charset="0"/>
                        <a:ea typeface="+mn-ea"/>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dk1"/>
                          </a:solidFill>
                          <a:latin typeface="Calibri" pitchFamily="34" charset="0"/>
                          <a:ea typeface="+mn-ea"/>
                          <a:cs typeface="Calibri" pitchFamily="34" charset="0"/>
                        </a:rPr>
                        <a:t>Header and Footer</a:t>
                      </a:r>
                    </a:p>
                  </a:txBody>
                  <a:tcPr anchor="ctr"/>
                </a:tc>
              </a:tr>
              <a:tr h="326648">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smtClean="0">
                          <a:solidFill>
                            <a:schemeClr val="dk1"/>
                          </a:solidFill>
                          <a:latin typeface="Calibri" pitchFamily="34" charset="0"/>
                          <a:ea typeface="+mn-ea"/>
                          <a:cs typeface="Calibri" pitchFamily="34" charset="0"/>
                        </a:rPr>
                        <a:t>Visual Formatting (Cells, Text, Shading, Borders, Colours, etc..)</a:t>
                      </a:r>
                      <a:endParaRPr kumimoji="0" lang="en-GB" sz="1600" b="1" kern="1200" dirty="0">
                        <a:solidFill>
                          <a:schemeClr val="dk1"/>
                        </a:solidFill>
                        <a:latin typeface="Calibri" pitchFamily="34" charset="0"/>
                        <a:ea typeface="+mn-ea"/>
                        <a:cs typeface="Calibri" pitchFamily="34" charset="0"/>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smtClean="0">
                          <a:solidFill>
                            <a:schemeClr val="dk1"/>
                          </a:solidFill>
                          <a:latin typeface="Calibri" pitchFamily="34" charset="0"/>
                          <a:ea typeface="+mn-ea"/>
                          <a:cs typeface="Calibri" pitchFamily="34" charset="0"/>
                        </a:rPr>
                        <a:t>Cell Formatting (Text Currency, Time, etc..)</a:t>
                      </a: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smtClean="0">
                          <a:solidFill>
                            <a:schemeClr val="dk1"/>
                          </a:solidFill>
                          <a:latin typeface="Calibri" pitchFamily="34" charset="0"/>
                          <a:ea typeface="+mn-ea"/>
                          <a:cs typeface="Calibri" pitchFamily="34" charset="0"/>
                        </a:rPr>
                        <a:t>Conditional Formatting </a:t>
                      </a:r>
                    </a:p>
                  </a:txBody>
                  <a:tcPr anchor="ctr"/>
                </a:tc>
              </a:tr>
              <a:tr h="151760">
                <a:tc>
                  <a:txBody>
                    <a:bodyPr/>
                    <a:lstStyle/>
                    <a:p>
                      <a:pPr algn="ctr"/>
                      <a:r>
                        <a:rPr lang="en-US" sz="1600" b="1" dirty="0" smtClean="0">
                          <a:latin typeface="Calibri" pitchFamily="34" charset="0"/>
                          <a:cs typeface="Calibri" pitchFamily="34" charset="0"/>
                        </a:rPr>
                        <a:t>Formulas / Functions</a:t>
                      </a:r>
                      <a:endParaRPr lang="en-GB" sz="1600" b="1" i="0" dirty="0">
                        <a:solidFill>
                          <a:schemeClr val="tx1"/>
                        </a:solidFill>
                        <a:latin typeface="Calibri" pitchFamily="34" charset="0"/>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Action Buttons (Macros)</a:t>
                      </a:r>
                      <a:endParaRPr lang="en-US" sz="1600" b="1" i="0" dirty="0" smtClean="0">
                        <a:solidFill>
                          <a:schemeClr val="tx1"/>
                        </a:solidFill>
                        <a:latin typeface="Calibri" pitchFamily="34" charset="0"/>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Data Entry Messages / Cell Comments</a:t>
                      </a:r>
                      <a:endParaRPr lang="en-US" sz="1600" b="1" i="0" dirty="0" smtClean="0">
                        <a:solidFill>
                          <a:schemeClr val="tx1"/>
                        </a:solidFill>
                        <a:latin typeface="Calibri" pitchFamily="34" charset="0"/>
                        <a:cs typeface="Calibri" pitchFamily="34" charset="0"/>
                      </a:endParaRPr>
                    </a:p>
                  </a:txBody>
                  <a:tcPr anchor="ctr"/>
                </a:tc>
              </a:tr>
              <a:tr h="148704">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Data Validation - with Customised Error Messages</a:t>
                      </a:r>
                      <a:endParaRPr lang="en-GB" sz="1600" b="1" i="0" dirty="0">
                        <a:solidFill>
                          <a:schemeClr val="tx1"/>
                        </a:solidFill>
                        <a:latin typeface="Calibri" pitchFamily="34" charset="0"/>
                        <a:cs typeface="Calibri" pitchFamily="34" charset="0"/>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Drop Down Boxes or Filters</a:t>
                      </a:r>
                      <a:endParaRPr lang="en-US" sz="1600" b="1" i="0" dirty="0" smtClean="0">
                        <a:solidFill>
                          <a:schemeClr val="tx1"/>
                        </a:solidFill>
                        <a:latin typeface="Calibri" pitchFamily="34" charset="0"/>
                        <a:cs typeface="Calibri" pitchFamily="34" charset="0"/>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b="1" dirty="0" smtClean="0">
                          <a:latin typeface="Calibri" pitchFamily="34" charset="0"/>
                          <a:cs typeface="Calibri" pitchFamily="34" charset="0"/>
                        </a:rPr>
                        <a:t>Graphs and Charts</a:t>
                      </a:r>
                      <a:endParaRPr lang="en-GB" sz="1600" b="1" i="0" dirty="0" smtClean="0">
                        <a:solidFill>
                          <a:schemeClr val="tx1"/>
                        </a:solidFill>
                        <a:latin typeface="Calibri" pitchFamily="34" charset="0"/>
                        <a:cs typeface="Calibri" pitchFamily="34" charset="0"/>
                      </a:endParaRPr>
                    </a:p>
                  </a:txBody>
                  <a:tcPr anchor="ctr"/>
                </a:tc>
              </a:tr>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User Interface - Forms and Reports</a:t>
                      </a:r>
                      <a:endParaRPr lang="en-GB" sz="1600" b="1" i="0" dirty="0">
                        <a:solidFill>
                          <a:schemeClr val="tx1"/>
                        </a:solidFill>
                        <a:latin typeface="Calibri" pitchFamily="34" charset="0"/>
                        <a:cs typeface="Calibri" pitchFamily="34" charset="0"/>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Navigation Buttons / Customised</a:t>
                      </a:r>
                      <a:r>
                        <a:rPr lang="en-US" sz="1600" b="1" baseline="0" dirty="0" smtClean="0">
                          <a:latin typeface="Calibri" pitchFamily="34" charset="0"/>
                          <a:cs typeface="Calibri" pitchFamily="34" charset="0"/>
                        </a:rPr>
                        <a:t> Toolbar</a:t>
                      </a:r>
                      <a:endParaRPr lang="en-US" sz="1600" b="1" i="0" dirty="0" smtClean="0">
                        <a:solidFill>
                          <a:schemeClr val="tx1"/>
                        </a:solidFill>
                        <a:latin typeface="Calibri" pitchFamily="34" charset="0"/>
                        <a:cs typeface="Calibri" pitchFamily="34" charset="0"/>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itchFamily="34" charset="0"/>
                          <a:cs typeface="Calibri" pitchFamily="34" charset="0"/>
                        </a:rPr>
                        <a:t>Security</a:t>
                      </a:r>
                      <a:endParaRPr lang="en-US" sz="1600" b="1" i="0" dirty="0" smtClean="0">
                        <a:solidFill>
                          <a:schemeClr val="tx1"/>
                        </a:solidFill>
                        <a:latin typeface="Calibri" pitchFamily="34" charset="0"/>
                        <a:cs typeface="Calibri" pitchFamily="34" charset="0"/>
                      </a:endParaRPr>
                    </a:p>
                  </a:txBody>
                  <a:tcPr anchor="ctr"/>
                </a:tc>
              </a:tr>
            </a:tbl>
          </a:graphicData>
        </a:graphic>
      </p:graphicFrame>
      <p:sp>
        <p:nvSpPr>
          <p:cNvPr id="23" name="Title 2"/>
          <p:cNvSpPr txBox="1">
            <a:spLocks/>
          </p:cNvSpPr>
          <p:nvPr/>
        </p:nvSpPr>
        <p:spPr>
          <a:xfrm>
            <a:off x="107504"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100" dirty="0" smtClean="0"/>
              <a:t>P2.2 - Be able to develop complex spreadsheet models - Designs</a:t>
            </a:r>
            <a:endParaRPr lang="en-GB" sz="2100" dirty="0"/>
          </a:p>
        </p:txBody>
      </p:sp>
    </p:spTree>
    <p:extLst>
      <p:ext uri="{BB962C8B-B14F-4D97-AF65-F5344CB8AC3E}">
        <p14:creationId xmlns:p14="http://schemas.microsoft.com/office/powerpoint/2010/main" val="264251300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662" y="548680"/>
            <a:ext cx="8853494" cy="5616624"/>
          </a:xfrm>
        </p:spPr>
        <p:txBody>
          <a:bodyPr>
            <a:noAutofit/>
          </a:bodyPr>
          <a:lstStyle/>
          <a:p>
            <a:pPr marL="285750" indent="-285750">
              <a:spcBef>
                <a:spcPts val="0"/>
              </a:spcBef>
              <a:spcAft>
                <a:spcPts val="600"/>
              </a:spcAft>
            </a:pPr>
            <a:r>
              <a:rPr lang="en-US" sz="1800" dirty="0" smtClean="0">
                <a:latin typeface="Calibri" pitchFamily="34" charset="0"/>
                <a:cs typeface="Calibri" pitchFamily="34" charset="0"/>
              </a:rPr>
              <a:t>Formulas and Functions to consider:</a:t>
            </a:r>
          </a:p>
          <a:p>
            <a:pPr marL="285750" indent="-285750">
              <a:spcBef>
                <a:spcPts val="0"/>
              </a:spcBef>
              <a:spcAft>
                <a:spcPts val="600"/>
              </a:spcAft>
            </a:pPr>
            <a:endParaRPr lang="en-US" sz="1800" dirty="0">
              <a:latin typeface="Calibri" pitchFamily="34" charset="0"/>
              <a:cs typeface="Calibri" pitchFamily="34" charset="0"/>
            </a:endParaRPr>
          </a:p>
          <a:p>
            <a:pPr marL="285750" indent="-285750">
              <a:spcBef>
                <a:spcPts val="0"/>
              </a:spcBef>
              <a:spcAft>
                <a:spcPts val="600"/>
              </a:spcAft>
            </a:pPr>
            <a:endParaRPr lang="en-US" sz="1800" dirty="0" smtClean="0">
              <a:latin typeface="Calibri" pitchFamily="34" charset="0"/>
              <a:cs typeface="Calibri" pitchFamily="34" charset="0"/>
            </a:endParaRPr>
          </a:p>
          <a:p>
            <a:pPr marL="285750" indent="-285750">
              <a:spcBef>
                <a:spcPts val="0"/>
              </a:spcBef>
              <a:spcAft>
                <a:spcPts val="600"/>
              </a:spcAft>
            </a:pPr>
            <a:endParaRPr lang="en-US" sz="1800" b="1" i="1" dirty="0">
              <a:latin typeface="Calibri" pitchFamily="34" charset="0"/>
              <a:cs typeface="Calibri" pitchFamily="34" charset="0"/>
            </a:endParaRPr>
          </a:p>
          <a:p>
            <a:pPr marL="285750" indent="-285750">
              <a:spcBef>
                <a:spcPts val="0"/>
              </a:spcBef>
              <a:spcAft>
                <a:spcPts val="600"/>
              </a:spcAft>
            </a:pPr>
            <a:endParaRPr lang="en-US" sz="1800" b="1" i="1" dirty="0" smtClean="0">
              <a:latin typeface="Calibri" pitchFamily="34" charset="0"/>
              <a:cs typeface="Calibri" pitchFamily="34" charset="0"/>
            </a:endParaRPr>
          </a:p>
          <a:p>
            <a:pPr marL="285750" indent="-285750">
              <a:spcBef>
                <a:spcPts val="0"/>
              </a:spcBef>
              <a:spcAft>
                <a:spcPts val="600"/>
              </a:spcAft>
            </a:pPr>
            <a:endParaRPr lang="en-US" sz="1800" b="1" i="1" dirty="0">
              <a:latin typeface="Calibri" pitchFamily="34" charset="0"/>
              <a:cs typeface="Calibri" pitchFamily="34" charset="0"/>
            </a:endParaRPr>
          </a:p>
          <a:p>
            <a:pPr marL="285750" indent="-285750">
              <a:spcBef>
                <a:spcPts val="0"/>
              </a:spcBef>
              <a:spcAft>
                <a:spcPts val="600"/>
              </a:spcAft>
            </a:pPr>
            <a:endParaRPr lang="en-US" sz="1800" b="1" i="1" dirty="0" smtClean="0">
              <a:latin typeface="Calibri" pitchFamily="34" charset="0"/>
              <a:cs typeface="Calibri" pitchFamily="34" charset="0"/>
            </a:endParaRPr>
          </a:p>
          <a:p>
            <a:pPr marL="285750" indent="-285750">
              <a:spcBef>
                <a:spcPts val="0"/>
              </a:spcBef>
              <a:spcAft>
                <a:spcPts val="600"/>
              </a:spcAft>
            </a:pPr>
            <a:endParaRPr lang="en-US" sz="1800" b="1" i="1" dirty="0">
              <a:latin typeface="Calibri" pitchFamily="34" charset="0"/>
              <a:cs typeface="Calibri" pitchFamily="34" charset="0"/>
            </a:endParaRPr>
          </a:p>
          <a:p>
            <a:pPr marL="285750" indent="-285750">
              <a:spcBef>
                <a:spcPts val="0"/>
              </a:spcBef>
              <a:spcAft>
                <a:spcPts val="600"/>
              </a:spcAft>
            </a:pPr>
            <a:endParaRPr lang="en-US" sz="1800" b="1" i="1" dirty="0" smtClean="0">
              <a:latin typeface="Calibri" pitchFamily="34" charset="0"/>
              <a:cs typeface="Calibri" pitchFamily="34" charset="0"/>
            </a:endParaRPr>
          </a:p>
          <a:p>
            <a:pPr marL="285750" indent="-285750">
              <a:spcBef>
                <a:spcPts val="0"/>
              </a:spcBef>
              <a:spcAft>
                <a:spcPts val="600"/>
              </a:spcAft>
            </a:pPr>
            <a:endParaRPr lang="en-US" sz="1800" b="1" i="1" dirty="0">
              <a:latin typeface="Calibri" pitchFamily="34" charset="0"/>
              <a:cs typeface="Calibri" pitchFamily="34" charset="0"/>
            </a:endParaRPr>
          </a:p>
          <a:p>
            <a:pPr marL="285750" indent="-285750">
              <a:spcBef>
                <a:spcPts val="0"/>
              </a:spcBef>
              <a:spcAft>
                <a:spcPts val="600"/>
              </a:spcAft>
            </a:pPr>
            <a:endParaRPr lang="en-US" sz="1800" b="1" i="1" dirty="0" smtClean="0">
              <a:latin typeface="Calibri" pitchFamily="34" charset="0"/>
              <a:cs typeface="Calibri" pitchFamily="34" charset="0"/>
            </a:endParaRPr>
          </a:p>
          <a:p>
            <a:pPr marL="285750" indent="-285750">
              <a:spcBef>
                <a:spcPts val="0"/>
              </a:spcBef>
              <a:spcAft>
                <a:spcPts val="600"/>
              </a:spcAft>
            </a:pPr>
            <a:endParaRPr lang="en-US" sz="1800" b="1" i="1" dirty="0">
              <a:latin typeface="Calibri" pitchFamily="34" charset="0"/>
              <a:cs typeface="Calibri" pitchFamily="34" charset="0"/>
            </a:endParaRPr>
          </a:p>
          <a:p>
            <a:pPr marL="285750" indent="-285750">
              <a:spcBef>
                <a:spcPts val="0"/>
              </a:spcBef>
              <a:spcAft>
                <a:spcPts val="600"/>
              </a:spcAft>
            </a:pPr>
            <a:r>
              <a:rPr lang="en-US" sz="1800" dirty="0" smtClean="0">
                <a:latin typeface="Calibri" pitchFamily="34" charset="0"/>
                <a:cs typeface="Calibri" pitchFamily="34" charset="0"/>
              </a:rPr>
              <a:t>Your spreadsheet does not need to contain all these formulas but there are certain ones that will need to be used highlighted in red, these will need to appear somewhere on your plans at least once. Others will be helpful.</a:t>
            </a:r>
          </a:p>
          <a:p>
            <a:pPr marL="285750" indent="-285750">
              <a:spcBef>
                <a:spcPts val="0"/>
              </a:spcBef>
              <a:spcAft>
                <a:spcPts val="600"/>
              </a:spcAft>
            </a:pPr>
            <a:r>
              <a:rPr lang="en-US" sz="1800" dirty="0" smtClean="0">
                <a:latin typeface="Calibri" pitchFamily="34" charset="0"/>
                <a:cs typeface="Calibri" pitchFamily="34" charset="0"/>
              </a:rPr>
              <a:t>There should be at least 3 Plans but they will not need to be accurate to the letter but will help when creating the house style.</a:t>
            </a:r>
          </a:p>
        </p:txBody>
      </p:sp>
      <p:graphicFrame>
        <p:nvGraphicFramePr>
          <p:cNvPr id="5" name="Table 4"/>
          <p:cNvGraphicFramePr>
            <a:graphicFrameLocks noGrp="1"/>
          </p:cNvGraphicFramePr>
          <p:nvPr>
            <p:extLst>
              <p:ext uri="{D42A27DB-BD31-4B8C-83A1-F6EECF244321}">
                <p14:modId xmlns:p14="http://schemas.microsoft.com/office/powerpoint/2010/main" val="513141094"/>
              </p:ext>
            </p:extLst>
          </p:nvPr>
        </p:nvGraphicFramePr>
        <p:xfrm>
          <a:off x="251520" y="1048112"/>
          <a:ext cx="8645712" cy="3535680"/>
        </p:xfrm>
        <a:graphic>
          <a:graphicData uri="http://schemas.openxmlformats.org/drawingml/2006/table">
            <a:tbl>
              <a:tblPr firstRow="1" bandRow="1">
                <a:tableStyleId>{C4B1156A-380E-4F78-BDF5-A606A8083BF9}</a:tableStyleId>
              </a:tblPr>
              <a:tblGrid>
                <a:gridCol w="2664296"/>
                <a:gridCol w="1370369"/>
                <a:gridCol w="288191"/>
                <a:gridCol w="480317"/>
                <a:gridCol w="384253"/>
                <a:gridCol w="357190"/>
                <a:gridCol w="219192"/>
                <a:gridCol w="576381"/>
                <a:gridCol w="384254"/>
                <a:gridCol w="188325"/>
                <a:gridCol w="291992"/>
                <a:gridCol w="288191"/>
                <a:gridCol w="1152761"/>
              </a:tblGrid>
              <a:tr h="0">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GB" sz="1600" dirty="0" smtClean="0">
                          <a:solidFill>
                            <a:srgbClr val="FF0000"/>
                          </a:solidFill>
                        </a:rPr>
                        <a:t>Relative Cell References</a:t>
                      </a:r>
                      <a:endParaRPr lang="en-GB" sz="1600" b="1" i="0" dirty="0">
                        <a:solidFill>
                          <a:srgbClr val="FF0000"/>
                        </a:solidFill>
                        <a:latin typeface="Calibri" pitchFamily="34" charset="0"/>
                        <a:cs typeface="Calibri" pitchFamily="34" charset="0"/>
                      </a:endParaRPr>
                    </a:p>
                  </a:txBody>
                  <a:tcPr anchor="ctr"/>
                </a:tc>
                <a:tc gridSpan="6">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GB" sz="1600" dirty="0" smtClean="0">
                          <a:solidFill>
                            <a:srgbClr val="FF0000"/>
                          </a:solidFill>
                        </a:rPr>
                        <a:t>Absolute</a:t>
                      </a:r>
                      <a:r>
                        <a:rPr lang="en-GB" sz="1600" baseline="0" dirty="0" smtClean="0">
                          <a:solidFill>
                            <a:srgbClr val="FF0000"/>
                          </a:solidFill>
                        </a:rPr>
                        <a:t> Cell References</a:t>
                      </a:r>
                      <a:endParaRPr lang="en-GB" sz="1600" b="1" i="0" dirty="0" smtClean="0">
                        <a:solidFill>
                          <a:srgbClr val="FF0000"/>
                        </a:solidFill>
                        <a:latin typeface="Calibri" pitchFamily="34" charset="0"/>
                        <a:cs typeface="Calibri" pitchFamily="34" charset="0"/>
                      </a:endParaRPr>
                    </a:p>
                  </a:txBody>
                  <a:tcPr anchor="ctr"/>
                </a:tc>
                <a:tc hMerge="1">
                  <a:txBody>
                    <a:bodyPr/>
                    <a:lstStyle/>
                    <a:p>
                      <a:endParaRPr lang="en-GB"/>
                    </a:p>
                  </a:txBody>
                  <a:tcPr/>
                </a:tc>
                <a:tc hMerge="1">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endParaRPr lang="en-GB" sz="1600" b="1" i="0"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6">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GB" sz="1600" dirty="0" smtClean="0">
                          <a:solidFill>
                            <a:srgbClr val="FF0000"/>
                          </a:solidFill>
                        </a:rPr>
                        <a:t>Named Data</a:t>
                      </a:r>
                      <a:r>
                        <a:rPr lang="en-GB" sz="1600" baseline="0" dirty="0" smtClean="0">
                          <a:solidFill>
                            <a:srgbClr val="FF0000"/>
                          </a:solidFill>
                        </a:rPr>
                        <a:t> Ranges</a:t>
                      </a:r>
                      <a:endParaRPr lang="en-GB" sz="1600" b="1" i="0" dirty="0" smtClean="0">
                        <a:solidFill>
                          <a:srgbClr val="FF0000"/>
                        </a:solidFill>
                        <a:latin typeface="Calibri" pitchFamily="34" charset="0"/>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326648">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600" dirty="0" smtClean="0"/>
                        <a:t>Mathematical Operators</a:t>
                      </a:r>
                      <a:endParaRPr lang="en-GB" sz="1600" b="1" i="0" dirty="0">
                        <a:solidFill>
                          <a:schemeClr val="tx1"/>
                        </a:solidFill>
                        <a:latin typeface="Calibri" pitchFamily="34" charset="0"/>
                        <a:cs typeface="Calibri" pitchFamily="34" charset="0"/>
                      </a:endParaRPr>
                    </a:p>
                  </a:txBody>
                  <a:tcPr anchor="ct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500" b="1" dirty="0" smtClean="0">
                          <a:solidFill>
                            <a:srgbClr val="FF0000"/>
                          </a:solidFill>
                        </a:rPr>
                        <a:t>+</a:t>
                      </a:r>
                      <a:endParaRPr lang="en-US" sz="1500" b="1" i="0" dirty="0" smtClean="0">
                        <a:solidFill>
                          <a:srgbClr val="FF0000"/>
                        </a:solidFill>
                        <a:latin typeface="Calibri" pitchFamily="34" charset="0"/>
                        <a:cs typeface="Calibri" pitchFamily="34" charset="0"/>
                      </a:endParaRPr>
                    </a:p>
                  </a:txBody>
                  <a:tcPr anchor="ct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500" b="1" dirty="0" smtClean="0">
                          <a:solidFill>
                            <a:srgbClr val="FF0000"/>
                          </a:solidFill>
                        </a:rPr>
                        <a:t>-</a:t>
                      </a:r>
                      <a:endParaRPr lang="en-US" sz="1500" b="1" i="0" dirty="0" smtClean="0">
                        <a:solidFill>
                          <a:srgbClr val="FF0000"/>
                        </a:solidFill>
                        <a:latin typeface="Calibri" pitchFamily="34" charset="0"/>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500" b="1" dirty="0" smtClean="0">
                          <a:solidFill>
                            <a:srgbClr val="FF0000"/>
                          </a:solidFill>
                        </a:rPr>
                        <a:t>/</a:t>
                      </a:r>
                      <a:endParaRPr lang="en-US" sz="1500" b="1" i="0" dirty="0" smtClean="0">
                        <a:solidFill>
                          <a:srgbClr val="FF0000"/>
                        </a:solidFill>
                        <a:latin typeface="Calibri" pitchFamily="34" charset="0"/>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500" b="1" dirty="0" smtClean="0">
                          <a:solidFill>
                            <a:srgbClr val="FF0000"/>
                          </a:solidFill>
                        </a:rPr>
                        <a:t>*</a:t>
                      </a:r>
                      <a:endParaRPr lang="en-US" sz="1500" b="1" i="0" dirty="0" smtClean="0">
                        <a:solidFill>
                          <a:srgbClr val="FF0000"/>
                        </a:solidFill>
                        <a:latin typeface="Calibri" pitchFamily="34" charset="0"/>
                        <a:cs typeface="Calibri" pitchFamily="34" charset="0"/>
                      </a:endParaRPr>
                    </a:p>
                  </a:txBody>
                  <a:tcPr anchor="ctr"/>
                </a:tc>
                <a:tc hMerge="1">
                  <a:txBody>
                    <a:bodyPr/>
                    <a:lstStyle/>
                    <a:p>
                      <a:endParaRPr lang="en-GB"/>
                    </a:p>
                  </a:txBody>
                  <a:tcPr/>
                </a:tc>
              </a:tr>
              <a:tr h="151760">
                <a:tc>
                  <a:txBody>
                    <a:bodyPr/>
                    <a:lstStyle/>
                    <a:p>
                      <a:pPr algn="ctr"/>
                      <a:r>
                        <a:rPr kumimoji="0" lang="en-GB" sz="1600" kern="1200" dirty="0" smtClean="0"/>
                        <a:t>Simple Functions </a:t>
                      </a:r>
                      <a:endParaRPr kumimoji="0" lang="en-GB" sz="1600" b="1" i="0" kern="1200" dirty="0">
                        <a:solidFill>
                          <a:schemeClr val="tx1"/>
                        </a:solidFill>
                        <a:latin typeface="Calibri" pitchFamily="34" charset="0"/>
                        <a:ea typeface="+mn-ea"/>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SUM</a:t>
                      </a:r>
                      <a:endParaRPr kumimoji="0" lang="en-US" sz="1500" b="1" i="0" kern="1200" dirty="0" smtClean="0">
                        <a:solidFill>
                          <a:srgbClr val="FF0000"/>
                        </a:solidFill>
                        <a:latin typeface="Calibri" pitchFamily="34" charset="0"/>
                        <a:ea typeface="+mn-ea"/>
                        <a:cs typeface="Calibri" pitchFamily="34" charset="0"/>
                      </a:endParaRPr>
                    </a:p>
                  </a:txBody>
                  <a:tcPr anchor="ctr"/>
                </a:tc>
                <a:tc gridSpan="3">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MIN</a:t>
                      </a:r>
                      <a:endParaRPr kumimoji="0" lang="en-US" sz="1500" b="1" i="0" kern="1200" dirty="0" smtClean="0">
                        <a:solidFill>
                          <a:srgbClr val="FF0000"/>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gridSpan="3">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MAX</a:t>
                      </a:r>
                      <a:endParaRPr kumimoji="0" lang="en-US" sz="1500" b="1" i="0" kern="1200" dirty="0" smtClean="0">
                        <a:solidFill>
                          <a:srgbClr val="FF0000"/>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endParaRPr lang="en-US" sz="1600" b="1" i="0"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gridSpan="4">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AVERAGE</a:t>
                      </a:r>
                      <a:endParaRPr kumimoji="0" lang="en-US" sz="1500" b="1" i="0" kern="1200" dirty="0" smtClean="0">
                        <a:solidFill>
                          <a:srgbClr val="FF0000"/>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COUNT</a:t>
                      </a:r>
                      <a:endParaRPr kumimoji="0" lang="en-US" sz="1500" b="1" i="0" kern="1200" dirty="0" smtClean="0">
                        <a:solidFill>
                          <a:srgbClr val="FF0000"/>
                        </a:solidFill>
                        <a:latin typeface="Calibri" pitchFamily="34" charset="0"/>
                        <a:ea typeface="+mn-ea"/>
                        <a:cs typeface="Calibri" pitchFamily="34" charset="0"/>
                      </a:endParaRPr>
                    </a:p>
                  </a:txBody>
                  <a:tcPr anchor="ctr"/>
                </a:tc>
              </a:tr>
              <a:tr h="289560">
                <a:tc row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600" kern="1200" dirty="0" smtClean="0"/>
                        <a:t>Logical Functions </a:t>
                      </a:r>
                      <a:endParaRPr kumimoji="0" lang="en-GB" sz="1600" b="1" i="0" kern="1200" dirty="0">
                        <a:solidFill>
                          <a:schemeClr val="tx1"/>
                        </a:solidFill>
                        <a:latin typeface="Calibri" pitchFamily="34" charset="0"/>
                        <a:ea typeface="+mn-ea"/>
                        <a:cs typeface="Calibri" pitchFamily="34" charset="0"/>
                      </a:endParaRPr>
                    </a:p>
                  </a:txBody>
                  <a:tcPr anchor="ct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IF</a:t>
                      </a:r>
                      <a:endParaRPr kumimoji="0" lang="en-US" sz="1500" b="1" i="0" kern="1200" dirty="0" smtClean="0">
                        <a:solidFill>
                          <a:srgbClr val="FF0000"/>
                        </a:solidFill>
                        <a:latin typeface="Calibri" pitchFamily="34" charset="0"/>
                        <a:ea typeface="+mn-ea"/>
                        <a:cs typeface="Calibri" pitchFamily="34" charset="0"/>
                      </a:endParaRPr>
                    </a:p>
                  </a:txBody>
                  <a:tcPr anchor="ct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NESTED IF</a:t>
                      </a:r>
                      <a:endParaRPr kumimoji="0" lang="en-US" sz="1500" b="1" i="0" kern="1200" dirty="0" smtClean="0">
                        <a:solidFill>
                          <a:srgbClr val="FF0000"/>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COUNTIF</a:t>
                      </a:r>
                      <a:endParaRPr kumimoji="0" lang="en-US" sz="1500" b="1" i="0" kern="1200" dirty="0" smtClean="0">
                        <a:solidFill>
                          <a:srgbClr val="FF0000"/>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SUMIF</a:t>
                      </a:r>
                      <a:endParaRPr kumimoji="0" lang="en-US" sz="1500" b="1" i="0" kern="1200" dirty="0" smtClean="0">
                        <a:solidFill>
                          <a:srgbClr val="FF0000"/>
                        </a:solidFill>
                        <a:latin typeface="Calibri" pitchFamily="34" charset="0"/>
                        <a:ea typeface="+mn-ea"/>
                        <a:cs typeface="Calibri" pitchFamily="34" charset="0"/>
                      </a:endParaRPr>
                    </a:p>
                  </a:txBody>
                  <a:tcPr anchor="ctr"/>
                </a:tc>
                <a:tc hMerge="1">
                  <a:txBody>
                    <a:bodyPr/>
                    <a:lstStyle/>
                    <a:p>
                      <a:endParaRPr lang="en-GB"/>
                    </a:p>
                  </a:txBody>
                  <a:tcPr/>
                </a:tc>
              </a:tr>
              <a:tr h="289560">
                <a:tc v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AND</a:t>
                      </a:r>
                      <a:endParaRPr kumimoji="0" lang="en-US" sz="1500" b="1" i="0" kern="1200" dirty="0" smtClean="0">
                        <a:solidFill>
                          <a:srgbClr val="FF0000"/>
                        </a:solidFill>
                        <a:latin typeface="Calibri" pitchFamily="34" charset="0"/>
                        <a:ea typeface="+mn-ea"/>
                        <a:cs typeface="Calibri" pitchFamily="34" charset="0"/>
                      </a:endParaRPr>
                    </a:p>
                  </a:txBody>
                  <a:tcPr anchor="ct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rPr>
                        <a:t>OR</a:t>
                      </a:r>
                      <a:endParaRPr kumimoji="0" lang="en-US" sz="1500" b="1" i="0" kern="1200" dirty="0" smtClean="0">
                        <a:solidFill>
                          <a:srgbClr val="FF0000"/>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NOT</a:t>
                      </a: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r>
              <a:tr h="0">
                <a:tc rowSpan="2">
                  <a:txBody>
                    <a:bodyPr/>
                    <a:lstStyle/>
                    <a:p>
                      <a:pPr algn="ctr"/>
                      <a:r>
                        <a:rPr kumimoji="0" lang="en-GB" sz="1600" kern="1200" dirty="0" smtClean="0"/>
                        <a:t>Text Functions </a:t>
                      </a:r>
                      <a:endParaRPr kumimoji="0" lang="en-GB" sz="1600" b="1" i="0" kern="1200" dirty="0">
                        <a:solidFill>
                          <a:schemeClr val="tx1"/>
                        </a:solidFill>
                        <a:latin typeface="Calibri" pitchFamily="34" charset="0"/>
                        <a:ea typeface="+mn-ea"/>
                        <a:cs typeface="Calibri" pitchFamily="34" charset="0"/>
                      </a:endParaRPr>
                    </a:p>
                  </a:txBody>
                  <a:tcPr anchor="ctr"/>
                </a:tc>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UPPER</a:t>
                      </a: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gridSpan="5">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LOWER</a:t>
                      </a: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latin typeface="+mn-lt"/>
                          <a:ea typeface="+mn-ea"/>
                          <a:cs typeface="+mn-cs"/>
                        </a:rPr>
                        <a:t>LEFT</a:t>
                      </a:r>
                    </a:p>
                  </a:txBody>
                  <a:tcPr anchor="ct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hMerge="1">
                  <a:txBody>
                    <a:bodyPr/>
                    <a:lstStyle/>
                    <a:p>
                      <a:endParaRPr lang="en-GB" dirty="0"/>
                    </a:p>
                  </a:txBody>
                  <a:tcPr/>
                </a:tc>
              </a:tr>
              <a:tr h="122272">
                <a:tc vMerge="1">
                  <a:txBody>
                    <a:bodyPr/>
                    <a:lstStyle/>
                    <a:p>
                      <a:endParaRPr lang="en-GB"/>
                    </a:p>
                  </a:txBody>
                  <a:tcPr/>
                </a:tc>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RIGHT</a:t>
                      </a: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gridSpan="5">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latin typeface="+mn-lt"/>
                          <a:ea typeface="+mn-ea"/>
                          <a:cs typeface="+mn-cs"/>
                        </a:rPr>
                        <a:t>CONCATENATE</a:t>
                      </a: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SUBSTITUTE</a:t>
                      </a: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r>
              <a:tr h="151472">
                <a:tc>
                  <a:txBody>
                    <a:bodyPr/>
                    <a:lstStyle/>
                    <a:p>
                      <a:pPr algn="ctr"/>
                      <a:r>
                        <a:rPr kumimoji="0" lang="en-GB" sz="1600" kern="1200" dirty="0" smtClean="0"/>
                        <a:t>Date and Time Functions</a:t>
                      </a:r>
                      <a:endParaRPr kumimoji="0" lang="en-GB" sz="1600" b="1" i="0" kern="1200" dirty="0">
                        <a:solidFill>
                          <a:schemeClr val="tx1"/>
                        </a:solidFill>
                        <a:latin typeface="Calibri" pitchFamily="34" charset="0"/>
                        <a:ea typeface="+mn-ea"/>
                        <a:cs typeface="Calibri" pitchFamily="34" charset="0"/>
                      </a:endParaRPr>
                    </a:p>
                  </a:txBody>
                  <a:tcPr anchor="ctr"/>
                </a:tc>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latin typeface="+mn-lt"/>
                          <a:ea typeface="+mn-ea"/>
                          <a:cs typeface="+mn-cs"/>
                        </a:rPr>
                        <a:t>TODAY</a:t>
                      </a:r>
                    </a:p>
                  </a:txBody>
                  <a:tcPr anchor="ct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gridSpan="5">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latin typeface="+mn-lt"/>
                          <a:ea typeface="+mn-ea"/>
                          <a:cs typeface="+mn-cs"/>
                        </a:rPr>
                        <a:t>DATE</a:t>
                      </a:r>
                    </a:p>
                  </a:txBody>
                  <a:tcPr anchor="ctr"/>
                </a:tc>
                <a:tc hMerge="1">
                  <a:txBody>
                    <a:bodyPr/>
                    <a:lstStyle/>
                    <a:p>
                      <a:endParaRPr lang="en-GB"/>
                    </a:p>
                  </a:txBody>
                  <a:tcP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TIME</a:t>
                      </a: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hMerge="1">
                  <a:txBody>
                    <a:bodyPr/>
                    <a:lstStyle/>
                    <a:p>
                      <a:endParaRPr lang="en-GB"/>
                    </a:p>
                  </a:txBody>
                  <a:tcPr/>
                </a:tc>
              </a:tr>
              <a:tr h="122312">
                <a:tc>
                  <a:txBody>
                    <a:bodyPr/>
                    <a:lstStyle/>
                    <a:p>
                      <a:pPr algn="ctr"/>
                      <a:r>
                        <a:rPr kumimoji="0" lang="en-GB" sz="1600" kern="1200" dirty="0" smtClean="0"/>
                        <a:t>Lookup and Reference Functions</a:t>
                      </a:r>
                      <a:endParaRPr kumimoji="0" lang="en-GB" sz="1600" b="1" i="0" kern="1200" dirty="0">
                        <a:solidFill>
                          <a:schemeClr val="tx1"/>
                        </a:solidFill>
                        <a:latin typeface="Calibri" pitchFamily="34" charset="0"/>
                        <a:ea typeface="+mn-ea"/>
                        <a:cs typeface="Calibri" pitchFamily="34" charset="0"/>
                      </a:endParaRPr>
                    </a:p>
                  </a:txBody>
                  <a:tcPr anchor="ctr"/>
                </a:tc>
                <a:tc gridSpan="5">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b="1" kern="1200" dirty="0" smtClean="0">
                          <a:solidFill>
                            <a:srgbClr val="FF0000"/>
                          </a:solidFill>
                          <a:latin typeface="+mn-lt"/>
                          <a:ea typeface="+mn-ea"/>
                          <a:cs typeface="+mn-cs"/>
                        </a:rPr>
                        <a:t>VLOOKUP</a:t>
                      </a:r>
                    </a:p>
                  </a:txBody>
                  <a:tcPr anchor="ct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hMerge="1">
                  <a:txBody>
                    <a:bodyPr/>
                    <a:lstStyle/>
                    <a:p>
                      <a:endParaRPr lang="en-GB"/>
                    </a:p>
                  </a:txBody>
                  <a:tcPr/>
                </a:tc>
                <a:tc hMerge="1">
                  <a:txBody>
                    <a:bodyPr/>
                    <a:lstStyle/>
                    <a:p>
                      <a:endParaRPr lang="en-GB"/>
                    </a:p>
                  </a:txBody>
                  <a:tcPr/>
                </a:tc>
                <a:tc gridSpan="7">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HLOOKUP</a:t>
                      </a: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hMerge="1">
                  <a:txBody>
                    <a:bodyPr/>
                    <a:lstStyle/>
                    <a:p>
                      <a:endParaRPr lang="en-GB"/>
                    </a:p>
                  </a:txBody>
                  <a:tcPr/>
                </a:tc>
              </a:tr>
              <a:tr h="0">
                <a:tc>
                  <a:txBody>
                    <a:bodyPr/>
                    <a:lstStyle/>
                    <a:p>
                      <a:pPr algn="ctr"/>
                      <a:r>
                        <a:rPr kumimoji="0" lang="en-GB" sz="1600" kern="1200" dirty="0" smtClean="0"/>
                        <a:t>Math &amp; Trig Functions</a:t>
                      </a:r>
                      <a:endParaRPr kumimoji="0" lang="en-GB" sz="1600" b="1" i="0" kern="1200" dirty="0" smtClean="0">
                        <a:solidFill>
                          <a:schemeClr val="tx1"/>
                        </a:solidFill>
                        <a:latin typeface="Calibri" pitchFamily="34" charset="0"/>
                        <a:ea typeface="+mn-ea"/>
                        <a:cs typeface="Calibri" pitchFamily="34" charset="0"/>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ROUND</a:t>
                      </a:r>
                      <a:endParaRPr kumimoji="0" lang="en-US" sz="1500" b="1" i="0" kern="1200" dirty="0" smtClean="0">
                        <a:solidFill>
                          <a:schemeClr val="tx1"/>
                        </a:solidFill>
                        <a:latin typeface="Calibri" pitchFamily="34" charset="0"/>
                        <a:ea typeface="+mn-ea"/>
                        <a:cs typeface="Calibri" pitchFamily="34" charset="0"/>
                      </a:endParaRPr>
                    </a:p>
                  </a:txBody>
                  <a:tcPr anchor="ct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CEILING</a:t>
                      </a: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RAND</a:t>
                      </a: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c hMerge="1">
                  <a:txBody>
                    <a:bodyPr/>
                    <a:lstStyle/>
                    <a:p>
                      <a:endParaRPr lang="en-GB"/>
                    </a:p>
                  </a:txBody>
                  <a:tcPr/>
                </a:tc>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500" kern="1200" dirty="0" smtClean="0"/>
                        <a:t>RANDBETWEEN</a:t>
                      </a: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tc>
                <a:tc hMerge="1">
                  <a:txBody>
                    <a:bodyPr/>
                    <a:lstStyle/>
                    <a:p>
                      <a:endParaRPr lang="en-GB"/>
                    </a:p>
                  </a:txBody>
                  <a:tcPr/>
                </a:tc>
              </a:tr>
            </a:tbl>
          </a:graphicData>
        </a:graphic>
      </p:graphicFrame>
      <p:sp>
        <p:nvSpPr>
          <p:cNvPr id="24" name="Title 2"/>
          <p:cNvSpPr txBox="1">
            <a:spLocks/>
          </p:cNvSpPr>
          <p:nvPr/>
        </p:nvSpPr>
        <p:spPr>
          <a:xfrm>
            <a:off x="107504"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100" dirty="0" smtClean="0"/>
              <a:t>P2.2 - Be able to develop complex spreadsheet models - Designs</a:t>
            </a:r>
            <a:endParaRPr lang="en-GB" sz="2100" dirty="0"/>
          </a:p>
        </p:txBody>
      </p:sp>
    </p:spTree>
    <p:extLst>
      <p:ext uri="{BB962C8B-B14F-4D97-AF65-F5344CB8AC3E}">
        <p14:creationId xmlns:p14="http://schemas.microsoft.com/office/powerpoint/2010/main" val="211408926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455748983"/>
              </p:ext>
            </p:extLst>
          </p:nvPr>
        </p:nvGraphicFramePr>
        <p:xfrm>
          <a:off x="251520" y="620688"/>
          <a:ext cx="8501806" cy="3596640"/>
        </p:xfrm>
        <a:graphic>
          <a:graphicData uri="http://schemas.openxmlformats.org/drawingml/2006/table">
            <a:tbl>
              <a:tblPr firstRow="1" bandRow="1">
                <a:tableStyleId>{5C22544A-7EE6-4342-B048-85BDC9FD1C3A}</a:tableStyleId>
              </a:tblPr>
              <a:tblGrid>
                <a:gridCol w="1296144"/>
                <a:gridCol w="120710"/>
                <a:gridCol w="708427"/>
                <a:gridCol w="708427"/>
                <a:gridCol w="1416854"/>
                <a:gridCol w="1416854"/>
                <a:gridCol w="116840"/>
                <a:gridCol w="1393632"/>
                <a:gridCol w="1323918"/>
              </a:tblGrid>
              <a:tr h="332747">
                <a:tc gridSpan="2">
                  <a:txBody>
                    <a:bodyPr/>
                    <a:lstStyle/>
                    <a:p>
                      <a:r>
                        <a:rPr lang="en-US" sz="1100" dirty="0" smtClean="0">
                          <a:solidFill>
                            <a:schemeClr val="tx1"/>
                          </a:solidFill>
                          <a:latin typeface="Calibri" pitchFamily="34" charset="0"/>
                          <a:cs typeface="Calibri" pitchFamily="34" charset="0"/>
                        </a:rPr>
                        <a:t>Logo</a:t>
                      </a:r>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gridSpan="7">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tx1"/>
                          </a:solidFill>
                          <a:latin typeface="Calibri" pitchFamily="34" charset="0"/>
                          <a:cs typeface="Calibri" pitchFamily="34" charset="0"/>
                        </a:rPr>
                        <a:t>Mob Mentality </a:t>
                      </a:r>
                      <a:r>
                        <a:rPr lang="en-US" sz="1100" baseline="0" dirty="0" smtClean="0">
                          <a:solidFill>
                            <a:schemeClr val="tx1"/>
                          </a:solidFill>
                          <a:latin typeface="Calibri" pitchFamily="34" charset="0"/>
                          <a:cs typeface="Calibri" pitchFamily="34" charset="0"/>
                        </a:rPr>
                        <a:t>Order Form</a:t>
                      </a:r>
                    </a:p>
                    <a:p>
                      <a:pPr marL="0" marR="0" indent="0" algn="ctr" defTabSz="914400" rtl="0" eaLnBrk="1" fontAlgn="auto" latinLnBrk="0" hangingPunct="1">
                        <a:lnSpc>
                          <a:spcPct val="100000"/>
                        </a:lnSpc>
                        <a:spcBef>
                          <a:spcPts val="0"/>
                        </a:spcBef>
                        <a:spcAft>
                          <a:spcPts val="0"/>
                        </a:spcAft>
                        <a:buClrTx/>
                        <a:buSzTx/>
                        <a:buFontTx/>
                        <a:buNone/>
                        <a:tabLst/>
                        <a:defRPr/>
                      </a:pPr>
                      <a:r>
                        <a:rPr lang="en-US" sz="1100" baseline="0" dirty="0" smtClean="0">
                          <a:solidFill>
                            <a:schemeClr val="tx1"/>
                          </a:solidFill>
                          <a:latin typeface="Calibri" pitchFamily="34" charset="0"/>
                          <a:cs typeface="Calibri" pitchFamily="34" charset="0"/>
                        </a:rPr>
                        <a:t>(Centered, Size 24, Bold)</a:t>
                      </a:r>
                      <a:endParaRPr lang="en-US" sz="1100" dirty="0" smtClean="0">
                        <a:solidFill>
                          <a:schemeClr val="tx1"/>
                        </a:solidFill>
                        <a:latin typeface="Calibri" pitchFamily="34" charset="0"/>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sz="1400" dirty="0">
                        <a:solidFill>
                          <a:schemeClr val="tx1"/>
                        </a:solidFill>
                      </a:endParaRPr>
                    </a:p>
                  </a:txBody>
                  <a:tcPr>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sz="1400" dirty="0">
                        <a:solidFill>
                          <a:schemeClr val="tx1"/>
                        </a:solidFill>
                      </a:endParaRPr>
                    </a:p>
                  </a:txBody>
                  <a:tcPr>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sz="1400" dirty="0">
                        <a:solidFill>
                          <a:schemeClr val="tx1"/>
                        </a:solidFill>
                      </a:endParaRPr>
                    </a:p>
                  </a:txBody>
                  <a:tcPr>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US" sz="110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96083">
                <a:tc gridSpan="5">
                  <a:txBody>
                    <a:bodyPr/>
                    <a:lstStyle/>
                    <a:p>
                      <a:endParaRPr lang="en-US" sz="9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endParaRPr lang="en-US" sz="1050" dirty="0">
                        <a:latin typeface="Calibri" pitchFamily="34" charset="0"/>
                        <a:cs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sz="900" dirty="0">
                        <a:solidFill>
                          <a:schemeClr val="tx1"/>
                        </a:solidFill>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latin typeface="Calibri" pitchFamily="34" charset="0"/>
                        <a:cs typeface="Calibri" pitchFamily="34"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900" dirty="0">
                        <a:solidFill>
                          <a:schemeClr val="tx1"/>
                        </a:solidFill>
                        <a:latin typeface="Calibri" pitchFamily="34" charset="0"/>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91287">
                <a:tc gridSpan="3">
                  <a:txBody>
                    <a:bodyPr/>
                    <a:lstStyle/>
                    <a:p>
                      <a:r>
                        <a:rPr lang="en-US" sz="1100" dirty="0" smtClean="0">
                          <a:solidFill>
                            <a:schemeClr val="tx1"/>
                          </a:solidFill>
                          <a:latin typeface="Calibri" pitchFamily="34" charset="0"/>
                          <a:cs typeface="Calibri" pitchFamily="34" charset="0"/>
                        </a:rPr>
                        <a:t>Company ID Number</a:t>
                      </a:r>
                    </a:p>
                    <a:p>
                      <a:r>
                        <a:rPr lang="en-US" sz="1100" dirty="0" smtClean="0">
                          <a:solidFill>
                            <a:schemeClr val="tx1"/>
                          </a:solidFill>
                          <a:latin typeface="Calibri" pitchFamily="34" charset="0"/>
                          <a:cs typeface="Calibri" pitchFamily="34" charset="0"/>
                        </a:rPr>
                        <a:t>(=max(‘database’:A)+1)</a:t>
                      </a:r>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US" dirty="0"/>
                    </a:p>
                  </a:txBody>
                  <a:tcPr/>
                </a:tc>
                <a:tc gridSpan="2">
                  <a:txBody>
                    <a:bodyPr/>
                    <a:lstStyle/>
                    <a:p>
                      <a:r>
                        <a:rPr lang="en-US" sz="1100" dirty="0" smtClean="0">
                          <a:solidFill>
                            <a:schemeClr val="tx1"/>
                          </a:solidFill>
                          <a:latin typeface="Calibri" pitchFamily="34" charset="0"/>
                          <a:cs typeface="Calibri" pitchFamily="34" charset="0"/>
                        </a:rPr>
                        <a:t>Company Name</a:t>
                      </a:r>
                    </a:p>
                    <a:p>
                      <a:r>
                        <a:rPr lang="en-US" sz="1100" dirty="0" smtClean="0">
                          <a:solidFill>
                            <a:schemeClr val="tx1"/>
                          </a:solidFill>
                          <a:latin typeface="Calibri" pitchFamily="34" charset="0"/>
                          <a:cs typeface="Calibri" pitchFamily="34" charset="0"/>
                        </a:rPr>
                        <a:t>Address</a:t>
                      </a:r>
                    </a:p>
                    <a:p>
                      <a:r>
                        <a:rPr lang="en-US" sz="1100" dirty="0" smtClean="0">
                          <a:solidFill>
                            <a:schemeClr val="tx1"/>
                          </a:solidFill>
                          <a:latin typeface="Calibri" pitchFamily="34" charset="0"/>
                          <a:cs typeface="Calibri" pitchFamily="34" charset="0"/>
                        </a:rPr>
                        <a:t>Postcode</a:t>
                      </a:r>
                    </a:p>
                    <a:p>
                      <a:r>
                        <a:rPr lang="en-US" sz="1100" dirty="0" smtClean="0">
                          <a:solidFill>
                            <a:schemeClr val="tx1"/>
                          </a:solidFill>
                          <a:latin typeface="Calibri" pitchFamily="34" charset="0"/>
                          <a:cs typeface="Calibri" pitchFamily="34" charset="0"/>
                        </a:rPr>
                        <a:t>Telephone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dirty="0"/>
                    </a:p>
                  </a:txBody>
                  <a:tcPr/>
                </a:tc>
                <a:tc gridSpan="2">
                  <a:txBody>
                    <a:bodyPr/>
                    <a:lstStyle/>
                    <a:p>
                      <a:r>
                        <a:rPr lang="en-US" sz="1100" dirty="0" smtClean="0">
                          <a:solidFill>
                            <a:schemeClr val="tx1"/>
                          </a:solidFill>
                          <a:latin typeface="Calibri" pitchFamily="34" charset="0"/>
                          <a:cs typeface="Calibri" pitchFamily="34" charset="0"/>
                        </a:rPr>
                        <a:t>Quantity</a:t>
                      </a:r>
                      <a:r>
                        <a:rPr lang="en-US" sz="1100" baseline="0" dirty="0" smtClean="0">
                          <a:solidFill>
                            <a:schemeClr val="tx1"/>
                          </a:solidFill>
                          <a:latin typeface="Calibri" pitchFamily="34" charset="0"/>
                          <a:cs typeface="Calibri" pitchFamily="34" charset="0"/>
                        </a:rPr>
                        <a:t> required of this configuration</a:t>
                      </a:r>
                    </a:p>
                    <a:p>
                      <a:r>
                        <a:rPr lang="en-US" sz="1100" baseline="0" dirty="0" smtClean="0">
                          <a:solidFill>
                            <a:schemeClr val="tx1"/>
                          </a:solidFill>
                          <a:latin typeface="Calibri" pitchFamily="34" charset="0"/>
                          <a:cs typeface="Calibri" pitchFamily="34" charset="0"/>
                        </a:rPr>
                        <a:t>(Merged across cells)</a:t>
                      </a:r>
                      <a:endParaRPr lang="en-US" sz="1100" dirty="0" smtClean="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smtClean="0">
                          <a:solidFill>
                            <a:schemeClr val="tx1"/>
                          </a:solidFill>
                          <a:latin typeface="Calibri" pitchFamily="34" charset="0"/>
                          <a:cs typeface="Calibri" pitchFamily="34" charset="0"/>
                        </a:rPr>
                        <a:t>Number</a:t>
                      </a:r>
                    </a:p>
                    <a:p>
                      <a:r>
                        <a:rPr lang="en-US" sz="1100" dirty="0" smtClean="0">
                          <a:solidFill>
                            <a:schemeClr val="tx1"/>
                          </a:solidFill>
                          <a:latin typeface="Calibri" pitchFamily="34" charset="0"/>
                          <a:cs typeface="Calibri" pitchFamily="34" charset="0"/>
                        </a:rPr>
                        <a:t>(Validated</a:t>
                      </a:r>
                      <a:r>
                        <a:rPr lang="en-US" sz="1100" baseline="0" dirty="0" smtClean="0">
                          <a:solidFill>
                            <a:schemeClr val="tx1"/>
                          </a:solidFill>
                          <a:latin typeface="Calibri" pitchFamily="34" charset="0"/>
                          <a:cs typeface="Calibri" pitchFamily="34" charset="0"/>
                        </a:rPr>
                        <a:t> 1 -50)</a:t>
                      </a:r>
                    </a:p>
                    <a:p>
                      <a:r>
                        <a:rPr lang="en-US" sz="1100" baseline="0" dirty="0" smtClean="0">
                          <a:solidFill>
                            <a:schemeClr val="tx1"/>
                          </a:solidFill>
                          <a:latin typeface="Calibri" pitchFamily="34" charset="0"/>
                          <a:cs typeface="Calibri" pitchFamily="34" charset="0"/>
                        </a:rPr>
                        <a:t>Error message - “Please check quantity”</a:t>
                      </a:r>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32747">
                <a:tc>
                  <a:txBody>
                    <a:bodyPr/>
                    <a:lstStyle/>
                    <a:p>
                      <a:r>
                        <a:rPr lang="en-US" sz="1100" dirty="0" smtClean="0">
                          <a:solidFill>
                            <a:schemeClr val="tx1"/>
                          </a:solidFill>
                          <a:latin typeface="Calibri" pitchFamily="34" charset="0"/>
                          <a:cs typeface="Calibri" pitchFamily="34" charset="0"/>
                        </a:rPr>
                        <a:t>Image of Computer</a:t>
                      </a:r>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7">
                  <a:txBody>
                    <a:bodyPr/>
                    <a:lstStyle/>
                    <a:p>
                      <a:pPr algn="ctr"/>
                      <a:r>
                        <a:rPr lang="en-US" sz="1100" dirty="0" smtClean="0">
                          <a:solidFill>
                            <a:schemeClr val="tx1"/>
                          </a:solidFill>
                          <a:latin typeface="Calibri" pitchFamily="34" charset="0"/>
                          <a:cs typeface="Calibri" pitchFamily="34" charset="0"/>
                        </a:rPr>
                        <a:t>Hard ware Choices</a:t>
                      </a:r>
                    </a:p>
                    <a:p>
                      <a:pPr algn="ctr"/>
                      <a:r>
                        <a:rPr lang="en-US" sz="1100" dirty="0" smtClean="0">
                          <a:solidFill>
                            <a:schemeClr val="tx1"/>
                          </a:solidFill>
                          <a:latin typeface="Calibri" pitchFamily="34" charset="0"/>
                          <a:cs typeface="Calibri" pitchFamily="34" charset="0"/>
                        </a:rPr>
                        <a:t>(Centered merged</a:t>
                      </a:r>
                      <a:r>
                        <a:rPr lang="en-US" sz="1100" baseline="0" dirty="0" smtClean="0">
                          <a:solidFill>
                            <a:schemeClr val="tx1"/>
                          </a:solidFill>
                          <a:latin typeface="Calibri" pitchFamily="34" charset="0"/>
                          <a:cs typeface="Calibri" pitchFamily="34" charset="0"/>
                        </a:rPr>
                        <a:t> across cells, Bold)</a:t>
                      </a:r>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US"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GB"/>
                    </a:p>
                  </a:txBody>
                  <a:tcPr/>
                </a:tc>
                <a:tc>
                  <a:txBody>
                    <a:bodyPr/>
                    <a:lstStyle/>
                    <a:p>
                      <a:r>
                        <a:rPr lang="en-US" sz="1100" dirty="0" smtClean="0">
                          <a:solidFill>
                            <a:schemeClr val="tx1"/>
                          </a:solidFill>
                          <a:latin typeface="Calibri" pitchFamily="34" charset="0"/>
                          <a:cs typeface="Calibri" pitchFamily="34" charset="0"/>
                        </a:rPr>
                        <a:t>Image of products</a:t>
                      </a:r>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32747">
                <a:tc>
                  <a:txBody>
                    <a:bodyPr/>
                    <a:lstStyle/>
                    <a:p>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r>
                        <a:rPr lang="en-US" sz="1100" dirty="0" smtClean="0">
                          <a:solidFill>
                            <a:schemeClr val="tx1"/>
                          </a:solidFill>
                          <a:latin typeface="Calibri" pitchFamily="34" charset="0"/>
                          <a:cs typeface="Calibri" pitchFamily="34" charset="0"/>
                        </a:rPr>
                        <a:t>Product Selection</a:t>
                      </a:r>
                    </a:p>
                    <a:p>
                      <a:r>
                        <a:rPr lang="en-US" sz="1100" dirty="0" smtClean="0">
                          <a:solidFill>
                            <a:schemeClr val="tx1"/>
                          </a:solidFill>
                          <a:latin typeface="Calibri" pitchFamily="34" charset="0"/>
                          <a:cs typeface="Calibri" pitchFamily="34" charset="0"/>
                        </a:rPr>
                        <a:t>(centered</a:t>
                      </a:r>
                      <a:r>
                        <a:rPr lang="en-US" sz="1100" baseline="0" dirty="0" smtClean="0">
                          <a:solidFill>
                            <a:schemeClr val="tx1"/>
                          </a:solidFill>
                          <a:latin typeface="Calibri" pitchFamily="34" charset="0"/>
                          <a:cs typeface="Calibri" pitchFamily="34" charset="0"/>
                        </a:rPr>
                        <a:t> + Bold)</a:t>
                      </a:r>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tx1"/>
                          </a:solidFill>
                          <a:latin typeface="Calibri" pitchFamily="34" charset="0"/>
                          <a:cs typeface="Calibri" pitchFamily="34" charset="0"/>
                        </a:rPr>
                        <a:t>Product Selection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tx1"/>
                          </a:solidFill>
                          <a:latin typeface="Calibri" pitchFamily="34" charset="0"/>
                          <a:cs typeface="Calibri" pitchFamily="34" charset="0"/>
                        </a:rPr>
                        <a:t>Product Selection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a:txBody>
                    <a:bodyPr/>
                    <a:lstStyle/>
                    <a:p>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1945">
                <a:tc>
                  <a:txBody>
                    <a:bodyPr/>
                    <a:lstStyle/>
                    <a:p>
                      <a:endParaRPr lang="en-US" sz="1100" dirty="0" smtClean="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r>
                        <a:rPr lang="en-US" sz="1100" dirty="0" smtClean="0">
                          <a:solidFill>
                            <a:schemeClr val="tx1"/>
                          </a:solidFill>
                          <a:latin typeface="Calibri" pitchFamily="34" charset="0"/>
                          <a:cs typeface="Calibri" pitchFamily="34" charset="0"/>
                        </a:rPr>
                        <a:t>Drop down list:</a:t>
                      </a:r>
                    </a:p>
                    <a:p>
                      <a:endParaRPr lang="en-US" sz="1100" dirty="0" smtClean="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sz="110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a:txBody>
                    <a:bodyPr/>
                    <a:lstStyle/>
                    <a:p>
                      <a:r>
                        <a:rPr lang="en-US" sz="1100" dirty="0" smtClean="0">
                          <a:solidFill>
                            <a:schemeClr val="tx1"/>
                          </a:solidFill>
                          <a:latin typeface="Calibri" pitchFamily="34" charset="0"/>
                          <a:cs typeface="Calibri" pitchFamily="34" charset="0"/>
                        </a:rPr>
                        <a:t>Drop down list:</a:t>
                      </a:r>
                    </a:p>
                    <a:p>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smtClean="0">
                          <a:solidFill>
                            <a:schemeClr val="tx1"/>
                          </a:solidFill>
                          <a:latin typeface="Calibri" pitchFamily="34" charset="0"/>
                          <a:cs typeface="Calibri" pitchFamily="34" charset="0"/>
                        </a:rPr>
                        <a:t>Drop down list: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a:txBody>
                    <a:bodyPr/>
                    <a:lstStyle/>
                    <a:p>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63469">
                <a:tc>
                  <a:txBody>
                    <a:bodyPr/>
                    <a:lstStyle/>
                    <a:p>
                      <a:endParaRPr lang="en-US" sz="1100" dirty="0" smtClean="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r>
                        <a:rPr lang="en-US" sz="1100" dirty="0" smtClean="0">
                          <a:solidFill>
                            <a:schemeClr val="tx1"/>
                          </a:solidFill>
                          <a:latin typeface="Calibri" pitchFamily="34" charset="0"/>
                          <a:cs typeface="Calibri" pitchFamily="34" charset="0"/>
                        </a:rPr>
                        <a:t>VLookup on list to ‘</a:t>
                      </a:r>
                      <a:r>
                        <a:rPr lang="en-US" sz="1100" dirty="0" err="1" smtClean="0">
                          <a:solidFill>
                            <a:schemeClr val="tx1"/>
                          </a:solidFill>
                          <a:latin typeface="Calibri" pitchFamily="34" charset="0"/>
                          <a:cs typeface="Calibri" pitchFamily="34" charset="0"/>
                        </a:rPr>
                        <a:t>Products_Sheet</a:t>
                      </a:r>
                      <a:r>
                        <a:rPr lang="en-US" sz="1100" dirty="0" smtClean="0">
                          <a:solidFill>
                            <a:schemeClr val="tx1"/>
                          </a:solidFill>
                          <a:latin typeface="Calibri" pitchFamily="34" charset="0"/>
                          <a:cs typeface="Calibri" pitchFamily="34" charset="0"/>
                        </a:rPr>
                        <a:t>’ to return price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sz="110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tx1"/>
                          </a:solidFill>
                          <a:latin typeface="Calibri" pitchFamily="34" charset="0"/>
                          <a:cs typeface="Calibri" pitchFamily="34" charset="0"/>
                        </a:rPr>
                        <a:t>Vlookup on list to ‘</a:t>
                      </a:r>
                      <a:r>
                        <a:rPr lang="en-US" sz="1100" dirty="0" err="1" smtClean="0">
                          <a:solidFill>
                            <a:schemeClr val="tx1"/>
                          </a:solidFill>
                          <a:latin typeface="Calibri" pitchFamily="34" charset="0"/>
                          <a:cs typeface="Calibri" pitchFamily="34" charset="0"/>
                        </a:rPr>
                        <a:t>Products_Sheet</a:t>
                      </a:r>
                      <a:r>
                        <a:rPr lang="en-US" sz="1100" dirty="0" smtClean="0">
                          <a:solidFill>
                            <a:schemeClr val="tx1"/>
                          </a:solidFill>
                          <a:latin typeface="Calibri" pitchFamily="34" charset="0"/>
                          <a:cs typeface="Calibri" pitchFamily="34" charset="0"/>
                        </a:rPr>
                        <a:t>’ to return price</a:t>
                      </a:r>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tx1"/>
                          </a:solidFill>
                          <a:latin typeface="Calibri" pitchFamily="34" charset="0"/>
                          <a:cs typeface="Calibri" pitchFamily="34" charset="0"/>
                        </a:rPr>
                        <a:t>Vlookup on list to ‘</a:t>
                      </a:r>
                      <a:r>
                        <a:rPr lang="en-US" sz="1100" dirty="0" err="1" smtClean="0">
                          <a:solidFill>
                            <a:schemeClr val="tx1"/>
                          </a:solidFill>
                          <a:latin typeface="Calibri" pitchFamily="34" charset="0"/>
                          <a:cs typeface="Calibri" pitchFamily="34" charset="0"/>
                        </a:rPr>
                        <a:t>Products_Sheet</a:t>
                      </a:r>
                      <a:r>
                        <a:rPr lang="en-US" sz="1100" dirty="0" smtClean="0">
                          <a:solidFill>
                            <a:schemeClr val="tx1"/>
                          </a:solidFill>
                          <a:latin typeface="Calibri" pitchFamily="34" charset="0"/>
                          <a:cs typeface="Calibri" pitchFamily="34" charset="0"/>
                        </a:rPr>
                        <a:t>’ to return price</a:t>
                      </a:r>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a:txBody>
                    <a:bodyPr/>
                    <a:lstStyle/>
                    <a:p>
                      <a:endParaRPr lang="en-US" sz="1100"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TextBox 4"/>
          <p:cNvSpPr txBox="1"/>
          <p:nvPr/>
        </p:nvSpPr>
        <p:spPr>
          <a:xfrm>
            <a:off x="107504" y="4365104"/>
            <a:ext cx="5287520" cy="1754326"/>
          </a:xfrm>
          <a:prstGeom prst="rect">
            <a:avLst/>
          </a:prstGeom>
          <a:noFill/>
        </p:spPr>
        <p:txBody>
          <a:bodyPr wrap="square" rtlCol="0">
            <a:spAutoFit/>
          </a:bodyPr>
          <a:lstStyle/>
          <a:p>
            <a:pPr marL="285750" indent="-285750">
              <a:buFont typeface="Arial" pitchFamily="34" charset="0"/>
              <a:buChar char="•"/>
            </a:pPr>
            <a:r>
              <a:rPr lang="en-US" dirty="0" smtClean="0">
                <a:latin typeface="Calibri" pitchFamily="34" charset="0"/>
                <a:cs typeface="Calibri" pitchFamily="34" charset="0"/>
              </a:rPr>
              <a:t>You will need to research the most popular types of hardware and products to include in your spreadsheet. </a:t>
            </a:r>
          </a:p>
          <a:p>
            <a:pPr marL="285750" indent="-285750">
              <a:buFont typeface="Arial" pitchFamily="34" charset="0"/>
              <a:buChar char="•"/>
            </a:pPr>
            <a:r>
              <a:rPr lang="en-US" dirty="0" smtClean="0">
                <a:latin typeface="Calibri" pitchFamily="34" charset="0"/>
                <a:cs typeface="Calibri" pitchFamily="34" charset="0"/>
              </a:rPr>
              <a:t>Remember you do not have to have too many options as long as the spreadsheet functions and covers all the users needs and customer purchases.</a:t>
            </a:r>
            <a:endParaRPr lang="en-US" dirty="0">
              <a:latin typeface="Calibri" pitchFamily="34" charset="0"/>
              <a:cs typeface="Calibri" pitchFamily="34" charset="0"/>
            </a:endParaRPr>
          </a:p>
        </p:txBody>
      </p:sp>
      <p:sp>
        <p:nvSpPr>
          <p:cNvPr id="6" name="TextBox 5"/>
          <p:cNvSpPr txBox="1"/>
          <p:nvPr/>
        </p:nvSpPr>
        <p:spPr>
          <a:xfrm>
            <a:off x="5601072" y="4351993"/>
            <a:ext cx="3168352" cy="1600438"/>
          </a:xfrm>
          <a:prstGeom prst="rect">
            <a:avLst/>
          </a:prstGeom>
          <a:noFill/>
          <a:ln>
            <a:solidFill>
              <a:schemeClr val="accent3">
                <a:lumMod val="75000"/>
              </a:schemeClr>
            </a:solidFill>
          </a:ln>
        </p:spPr>
        <p:txBody>
          <a:bodyPr wrap="square" rtlCol="0">
            <a:spAutoFit/>
          </a:bodyPr>
          <a:lstStyle/>
          <a:p>
            <a:r>
              <a:rPr lang="en-US" sz="1400" dirty="0" smtClean="0">
                <a:latin typeface="Calibri" pitchFamily="34" charset="0"/>
                <a:cs typeface="Calibri" pitchFamily="34" charset="0"/>
              </a:rPr>
              <a:t>Sheet name: Order form		</a:t>
            </a:r>
          </a:p>
          <a:p>
            <a:r>
              <a:rPr lang="en-US" sz="1400" dirty="0" smtClean="0">
                <a:latin typeface="Calibri" pitchFamily="34" charset="0"/>
                <a:cs typeface="Calibri" pitchFamily="34" charset="0"/>
              </a:rPr>
              <a:t>Background = white</a:t>
            </a:r>
          </a:p>
          <a:p>
            <a:r>
              <a:rPr lang="en-US" sz="1400" dirty="0" smtClean="0">
                <a:latin typeface="Calibri" pitchFamily="34" charset="0"/>
                <a:cs typeface="Calibri" pitchFamily="34" charset="0"/>
              </a:rPr>
              <a:t>Font - Times New Roman	</a:t>
            </a:r>
          </a:p>
          <a:p>
            <a:r>
              <a:rPr lang="en-US" sz="1400" dirty="0" smtClean="0">
                <a:latin typeface="Calibri" pitchFamily="34" charset="0"/>
                <a:cs typeface="Calibri" pitchFamily="34" charset="0"/>
              </a:rPr>
              <a:t>Size - 12			</a:t>
            </a:r>
          </a:p>
          <a:p>
            <a:r>
              <a:rPr lang="en-US" sz="1400" b="1" dirty="0" smtClean="0">
                <a:latin typeface="Calibri" pitchFamily="34" charset="0"/>
                <a:cs typeface="Calibri" pitchFamily="34" charset="0"/>
              </a:rPr>
              <a:t>All attributes are default unless stated.</a:t>
            </a:r>
          </a:p>
          <a:p>
            <a:r>
              <a:rPr lang="en-US" sz="1400" dirty="0" smtClean="0">
                <a:latin typeface="Calibri" pitchFamily="34" charset="0"/>
                <a:cs typeface="Calibri" pitchFamily="34" charset="0"/>
              </a:rPr>
              <a:t>Colour - Black</a:t>
            </a:r>
          </a:p>
          <a:p>
            <a:r>
              <a:rPr lang="en-US" sz="1400" dirty="0" smtClean="0">
                <a:latin typeface="Calibri" pitchFamily="34" charset="0"/>
                <a:cs typeface="Calibri" pitchFamily="34" charset="0"/>
              </a:rPr>
              <a:t>Borders as shown</a:t>
            </a:r>
          </a:p>
        </p:txBody>
      </p:sp>
      <p:sp>
        <p:nvSpPr>
          <p:cNvPr id="24" name="Title 2"/>
          <p:cNvSpPr txBox="1">
            <a:spLocks/>
          </p:cNvSpPr>
          <p:nvPr/>
        </p:nvSpPr>
        <p:spPr>
          <a:xfrm>
            <a:off x="107504"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100" dirty="0" smtClean="0"/>
              <a:t>P2.2 - Be able to develop complex spreadsheet models - Designs</a:t>
            </a:r>
            <a:endParaRPr lang="en-GB" sz="2100" dirty="0"/>
          </a:p>
        </p:txBody>
      </p:sp>
    </p:spTree>
    <p:extLst>
      <p:ext uri="{BB962C8B-B14F-4D97-AF65-F5344CB8AC3E}">
        <p14:creationId xmlns:p14="http://schemas.microsoft.com/office/powerpoint/2010/main" val="255251460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662" y="548680"/>
            <a:ext cx="7592690" cy="5545832"/>
          </a:xfrm>
        </p:spPr>
        <p:txBody>
          <a:bodyPr>
            <a:noAutofit/>
          </a:bodyPr>
          <a:lstStyle/>
          <a:p>
            <a:pPr marL="273050" indent="-258763"/>
            <a:r>
              <a:rPr lang="en-GB" sz="1600" dirty="0">
                <a:latin typeface="Calibri" pitchFamily="34" charset="0"/>
                <a:cs typeface="Calibri" pitchFamily="34" charset="0"/>
              </a:rPr>
              <a:t>It is time to start making the spreadsheet. Create four tabs at the bottom </a:t>
            </a:r>
            <a:r>
              <a:rPr lang="en-GB" sz="1600" dirty="0" smtClean="0">
                <a:latin typeface="Calibri" pitchFamily="34" charset="0"/>
                <a:cs typeface="Calibri" pitchFamily="34" charset="0"/>
              </a:rPr>
              <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of </a:t>
            </a:r>
            <a:r>
              <a:rPr lang="en-GB" sz="1600" dirty="0">
                <a:latin typeface="Calibri" pitchFamily="34" charset="0"/>
                <a:cs typeface="Calibri" pitchFamily="34" charset="0"/>
              </a:rPr>
              <a:t>the screen, name them appropriately according to the Purpose stated </a:t>
            </a:r>
            <a:r>
              <a:rPr lang="en-GB" sz="1600" dirty="0" smtClean="0">
                <a:latin typeface="Calibri" pitchFamily="34" charset="0"/>
                <a:cs typeface="Calibri" pitchFamily="34" charset="0"/>
              </a:rPr>
              <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on </a:t>
            </a:r>
            <a:r>
              <a:rPr lang="en-GB" sz="1600" dirty="0">
                <a:latin typeface="Calibri" pitchFamily="34" charset="0"/>
                <a:cs typeface="Calibri" pitchFamily="34" charset="0"/>
              </a:rPr>
              <a:t>slide 9. Source and store the relevant information on the Customer </a:t>
            </a:r>
            <a:r>
              <a:rPr lang="en-GB" sz="1600" dirty="0" smtClean="0">
                <a:latin typeface="Calibri" pitchFamily="34" charset="0"/>
                <a:cs typeface="Calibri" pitchFamily="34" charset="0"/>
              </a:rPr>
              <a:t>and</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Product </a:t>
            </a:r>
            <a:r>
              <a:rPr lang="en-GB" sz="1600" dirty="0">
                <a:latin typeface="Calibri" pitchFamily="34" charset="0"/>
                <a:cs typeface="Calibri" pitchFamily="34" charset="0"/>
              </a:rPr>
              <a:t>sheet and then generate the look and layout of the </a:t>
            </a:r>
            <a:r>
              <a:rPr lang="en-GB" sz="1600" dirty="0" smtClean="0">
                <a:latin typeface="Calibri" pitchFamily="34" charset="0"/>
                <a:cs typeface="Calibri" pitchFamily="34" charset="0"/>
              </a:rPr>
              <a:t>Order </a:t>
            </a:r>
            <a:r>
              <a:rPr lang="en-GB" sz="1600" dirty="0">
                <a:latin typeface="Calibri" pitchFamily="34" charset="0"/>
                <a:cs typeface="Calibri" pitchFamily="34" charset="0"/>
              </a:rPr>
              <a:t>sheet.</a:t>
            </a:r>
          </a:p>
          <a:p>
            <a:pPr marL="273050" indent="-258763"/>
            <a:r>
              <a:rPr lang="en-GB" sz="1600" dirty="0">
                <a:latin typeface="Calibri" pitchFamily="34" charset="0"/>
                <a:cs typeface="Calibri" pitchFamily="34" charset="0"/>
              </a:rPr>
              <a:t>You will need to demonstrate that you have developed at least three </a:t>
            </a:r>
            <a:r>
              <a:rPr lang="en-GB" sz="1600" dirty="0" smtClean="0">
                <a:latin typeface="Calibri" pitchFamily="34" charset="0"/>
                <a:cs typeface="Calibri" pitchFamily="34" charset="0"/>
              </a:rPr>
              <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worksheets </a:t>
            </a:r>
            <a:r>
              <a:rPr lang="en-GB" sz="1600" dirty="0">
                <a:latin typeface="Calibri" pitchFamily="34" charset="0"/>
                <a:cs typeface="Calibri" pitchFamily="34" charset="0"/>
              </a:rPr>
              <a:t>linked by formulae on at least one occasion. You must have </a:t>
            </a:r>
            <a:r>
              <a:rPr lang="en-GB" sz="1600" dirty="0" smtClean="0">
                <a:latin typeface="Calibri" pitchFamily="34" charset="0"/>
                <a:cs typeface="Calibri" pitchFamily="34" charset="0"/>
              </a:rPr>
              <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also </a:t>
            </a:r>
            <a:r>
              <a:rPr lang="en-GB" sz="1600" dirty="0">
                <a:latin typeface="Calibri" pitchFamily="34" charset="0"/>
                <a:cs typeface="Calibri" pitchFamily="34" charset="0"/>
              </a:rPr>
              <a:t>evidence the use of at least four features from the complex model list below. This could be evidenced by annotated screen captures.</a:t>
            </a:r>
          </a:p>
          <a:p>
            <a:pPr marL="273050" indent="-258763">
              <a:spcBef>
                <a:spcPts val="0"/>
              </a:spcBef>
              <a:spcAft>
                <a:spcPts val="600"/>
              </a:spcAft>
            </a:pPr>
            <a:r>
              <a:rPr lang="en-US" sz="1600" dirty="0" smtClean="0">
                <a:latin typeface="Calibri" pitchFamily="34" charset="0"/>
                <a:cs typeface="Calibri" pitchFamily="34" charset="0"/>
              </a:rPr>
              <a:t>Of the 4 complex modeling tools you need to use, </a:t>
            </a:r>
            <a:r>
              <a:rPr lang="en-US" sz="1600" b="1" dirty="0" smtClean="0">
                <a:latin typeface="Calibri" pitchFamily="34" charset="0"/>
                <a:cs typeface="Calibri" pitchFamily="34" charset="0"/>
              </a:rPr>
              <a:t>Navigation</a:t>
            </a:r>
            <a:r>
              <a:rPr lang="en-US" sz="1600" dirty="0" smtClean="0">
                <a:latin typeface="Calibri" pitchFamily="34" charset="0"/>
                <a:cs typeface="Calibri" pitchFamily="34" charset="0"/>
              </a:rPr>
              <a:t> is one of them. There needs to be a way to get from one sheet to the other, other than using the tabs at </a:t>
            </a:r>
            <a:br>
              <a:rPr lang="en-US" sz="1600" dirty="0" smtClean="0">
                <a:latin typeface="Calibri" pitchFamily="34" charset="0"/>
                <a:cs typeface="Calibri" pitchFamily="34" charset="0"/>
              </a:rPr>
            </a:br>
            <a:r>
              <a:rPr lang="en-US" sz="1600" dirty="0" smtClean="0">
                <a:latin typeface="Calibri" pitchFamily="34" charset="0"/>
                <a:cs typeface="Calibri" pitchFamily="34" charset="0"/>
              </a:rPr>
              <a:t>the bottom. For this you will need to create macros for each sheet and attach them to buttons. Then copy the buttons to each sheet so the user has a method to click and jump to any sheet.</a:t>
            </a:r>
          </a:p>
          <a:p>
            <a:pPr marL="273050" indent="-258763">
              <a:spcBef>
                <a:spcPts val="0"/>
              </a:spcBef>
              <a:spcAft>
                <a:spcPts val="600"/>
              </a:spcAft>
            </a:pPr>
            <a:r>
              <a:rPr lang="en-US" sz="1600" dirty="0" smtClean="0">
                <a:latin typeface="Calibri" pitchFamily="34" charset="0"/>
                <a:cs typeface="Calibri" pitchFamily="34" charset="0"/>
              </a:rPr>
              <a:t>For the Customers Sheet Macro - Click on View, Macros, Record macro. Give it a name (no spaces), a shortcut key and description. Click on the Customer Sheet on the bottom left, stop running the macro, Insert a shape for the button, give it some text, assign the macro, choose the macro. One done, three more to go.</a:t>
            </a:r>
          </a:p>
          <a:p>
            <a:pPr marL="273050" indent="-258763">
              <a:spcBef>
                <a:spcPts val="0"/>
              </a:spcBef>
              <a:spcAft>
                <a:spcPts val="600"/>
              </a:spcAft>
            </a:pPr>
            <a:r>
              <a:rPr lang="en-US" sz="1600" dirty="0" smtClean="0">
                <a:latin typeface="Calibri" pitchFamily="34" charset="0"/>
                <a:cs typeface="Calibri" pitchFamily="34" charset="0"/>
              </a:rPr>
              <a:t>When they are all done, copy and paste them on to the other sheets, delete the ones you no longer need and jobs done.</a:t>
            </a:r>
          </a:p>
          <a:p>
            <a:pPr marL="0" indent="0">
              <a:spcBef>
                <a:spcPts val="0"/>
              </a:spcBef>
              <a:spcAft>
                <a:spcPts val="600"/>
              </a:spcAft>
              <a:buNone/>
            </a:pPr>
            <a:r>
              <a:rPr lang="en-US" sz="1600" b="1" dirty="0" smtClean="0">
                <a:latin typeface="Calibri" pitchFamily="34" charset="0"/>
                <a:cs typeface="Calibri" pitchFamily="34" charset="0"/>
              </a:rPr>
              <a:t>P2.3 - Task 03 - </a:t>
            </a:r>
            <a:r>
              <a:rPr lang="en-US" sz="1600" dirty="0" smtClean="0">
                <a:latin typeface="Calibri" pitchFamily="34" charset="0"/>
                <a:cs typeface="Calibri" pitchFamily="34" charset="0"/>
              </a:rPr>
              <a:t>Provide evidence of the navigation system created for your spreadsheet based on the designs identified during Task 02.</a:t>
            </a:r>
          </a:p>
          <a:p>
            <a:pPr marL="273050" indent="-273050">
              <a:spcBef>
                <a:spcPts val="0"/>
              </a:spcBef>
              <a:spcAft>
                <a:spcPts val="600"/>
              </a:spcAft>
            </a:pPr>
            <a:r>
              <a:rPr lang="en-US" sz="1600" dirty="0" smtClean="0">
                <a:latin typeface="Calibri" pitchFamily="34" charset="0"/>
                <a:cs typeface="Calibri" pitchFamily="34" charset="0"/>
              </a:rPr>
              <a:t>You must annotate the skills and features used for the hyperlink or macros created</a:t>
            </a:r>
          </a:p>
        </p:txBody>
      </p:sp>
      <p:pic>
        <p:nvPicPr>
          <p:cNvPr id="2" name="Picture 2"/>
          <p:cNvPicPr>
            <a:picLocks noChangeAspect="1" noChangeArrowheads="1"/>
          </p:cNvPicPr>
          <p:nvPr/>
        </p:nvPicPr>
        <p:blipFill rotWithShape="1">
          <a:blip r:embed="rId3" cstate="print"/>
          <a:srcRect l="69824" t="3360" r="8651" b="70761"/>
          <a:stretch/>
        </p:blipFill>
        <p:spPr bwMode="auto">
          <a:xfrm>
            <a:off x="6804248" y="548681"/>
            <a:ext cx="1080120" cy="811627"/>
          </a:xfrm>
          <a:prstGeom prst="rect">
            <a:avLst/>
          </a:prstGeom>
          <a:ln>
            <a:noFill/>
          </a:ln>
          <a:effectLst>
            <a:outerShdw blurRad="292100" dist="139700" dir="2700000" algn="tl" rotWithShape="0">
              <a:srgbClr val="333333">
                <a:alpha val="65000"/>
              </a:srgbClr>
            </a:outerShdw>
          </a:effectLst>
        </p:spPr>
      </p:pic>
      <p:sp>
        <p:nvSpPr>
          <p:cNvPr id="22" name="Title 2"/>
          <p:cNvSpPr>
            <a:spLocks noGrp="1"/>
          </p:cNvSpPr>
          <p:nvPr>
            <p:ph type="title"/>
          </p:nvPr>
        </p:nvSpPr>
        <p:spPr>
          <a:xfrm>
            <a:off x="179512" y="116632"/>
            <a:ext cx="8733656" cy="360040"/>
          </a:xfrm>
        </p:spPr>
        <p:txBody>
          <a:bodyPr>
            <a:noAutofit/>
          </a:bodyPr>
          <a:lstStyle/>
          <a:p>
            <a:r>
              <a:rPr lang="en-GB" sz="2400" dirty="0" smtClean="0"/>
              <a:t>P2.3 </a:t>
            </a:r>
            <a:r>
              <a:rPr lang="en-GB" sz="2400" dirty="0"/>
              <a:t>- Develop a complex </a:t>
            </a:r>
            <a:r>
              <a:rPr lang="en-GB" sz="2400" dirty="0" smtClean="0"/>
              <a:t>spreadsheet – Navigation</a:t>
            </a:r>
            <a:endParaRPr lang="en-GB" sz="2400" dirty="0"/>
          </a:p>
        </p:txBody>
      </p:sp>
      <p:pic>
        <p:nvPicPr>
          <p:cNvPr id="1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82665" y="548681"/>
            <a:ext cx="994528" cy="81162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133" t="83960" r="74826" b="6504"/>
          <a:stretch/>
        </p:blipFill>
        <p:spPr bwMode="auto">
          <a:xfrm>
            <a:off x="6811693" y="1556792"/>
            <a:ext cx="1072676" cy="2733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88839" r="78111"/>
          <a:stretch/>
        </p:blipFill>
        <p:spPr bwMode="auto">
          <a:xfrm>
            <a:off x="8082665" y="1556792"/>
            <a:ext cx="953831" cy="273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7">
            <a:extLst>
              <a:ext uri="{28A0092B-C50C-407E-A947-70E740481C1C}">
                <a14:useLocalDpi xmlns:a14="http://schemas.microsoft.com/office/drawing/2010/main" val="0"/>
              </a:ext>
            </a:extLst>
          </a:blip>
          <a:srcRect r="81488" b="72362"/>
          <a:stretch/>
        </p:blipFill>
        <p:spPr bwMode="auto">
          <a:xfrm>
            <a:off x="7963820" y="1988840"/>
            <a:ext cx="1072676" cy="9004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rotWithShape="1">
          <a:blip r:embed="rId8">
            <a:extLst>
              <a:ext uri="{28A0092B-C50C-407E-A947-70E740481C1C}">
                <a14:useLocalDpi xmlns:a14="http://schemas.microsoft.com/office/drawing/2010/main" val="0"/>
              </a:ext>
            </a:extLst>
          </a:blip>
          <a:srcRect l="24262" t="38353" r="60313" b="25608"/>
          <a:stretch/>
        </p:blipFill>
        <p:spPr bwMode="auto">
          <a:xfrm>
            <a:off x="8082665" y="4112769"/>
            <a:ext cx="956360" cy="12562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rotWithShape="1">
          <a:blip r:embed="rId9">
            <a:extLst>
              <a:ext uri="{28A0092B-C50C-407E-A947-70E740481C1C}">
                <a14:useLocalDpi xmlns:a14="http://schemas.microsoft.com/office/drawing/2010/main" val="0"/>
              </a:ext>
            </a:extLst>
          </a:blip>
          <a:srcRect l="18968" t="33482" r="60405" b="39732"/>
          <a:stretch/>
        </p:blipFill>
        <p:spPr bwMode="auto">
          <a:xfrm>
            <a:off x="8103013" y="3068960"/>
            <a:ext cx="953831" cy="9004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986262" y="5480921"/>
            <a:ext cx="1050234" cy="10081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457153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20688"/>
            <a:ext cx="8839200" cy="5400600"/>
          </a:xfrm>
        </p:spPr>
        <p:txBody>
          <a:bodyPr>
            <a:noAutofit/>
          </a:bodyPr>
          <a:lstStyle/>
          <a:p>
            <a:pPr marL="285750" indent="-285750"/>
            <a:r>
              <a:rPr lang="en-US" sz="1600" dirty="0" smtClean="0">
                <a:latin typeface="Calibri" pitchFamily="34" charset="0"/>
                <a:cs typeface="Calibri" pitchFamily="34" charset="0"/>
              </a:rPr>
              <a:t>The most important part of the spreadsheet is that it functions well and that means Formulas to shortcut the processes and make the information more accurate. There is a wide range of complex formulae that can be used. For this particular spreadsheet, the company is looking to streamline all manual functions. </a:t>
            </a:r>
          </a:p>
          <a:p>
            <a:pPr marL="0" indent="0">
              <a:buNone/>
            </a:pPr>
            <a:r>
              <a:rPr lang="en-US" sz="1600" b="1" dirty="0" smtClean="0">
                <a:latin typeface="Calibri" pitchFamily="34" charset="0"/>
                <a:cs typeface="Calibri" pitchFamily="34" charset="0"/>
              </a:rPr>
              <a:t>P3.1 - Task 04 </a:t>
            </a:r>
            <a:r>
              <a:rPr lang="en-US" sz="1600" dirty="0" smtClean="0">
                <a:latin typeface="Calibri" pitchFamily="34" charset="0"/>
                <a:cs typeface="Calibri" pitchFamily="34" charset="0"/>
              </a:rPr>
              <a:t>- Provide evidence of using the following basic formulas, functions and features within your spreadsheet based on the designs identified during Task 02.</a:t>
            </a:r>
          </a:p>
          <a:p>
            <a:r>
              <a:rPr lang="en-GB" sz="1050" dirty="0" smtClean="0">
                <a:latin typeface="Calibri" pitchFamily="34" charset="0"/>
                <a:cs typeface="Calibri" pitchFamily="34" charset="0"/>
              </a:rPr>
              <a:t>U</a:t>
            </a:r>
            <a:r>
              <a:rPr lang="en-GB" sz="1200" dirty="0" smtClean="0">
                <a:latin typeface="Calibri" pitchFamily="34" charset="0"/>
                <a:cs typeface="Calibri" pitchFamily="34" charset="0"/>
              </a:rPr>
              <a:t>s</a:t>
            </a:r>
            <a:r>
              <a:rPr lang="en-US" sz="1200" dirty="0" smtClean="0">
                <a:latin typeface="Calibri" pitchFamily="34" charset="0"/>
                <a:cs typeface="Calibri" pitchFamily="34" charset="0"/>
              </a:rPr>
              <a:t>e sub-headings to describe the various techniques used, with screenshot evidence.</a:t>
            </a:r>
            <a:endParaRPr lang="en-US" sz="1100" dirty="0" smtClean="0">
              <a:latin typeface="Calibri" pitchFamily="34" charset="0"/>
              <a:cs typeface="Calibri" pitchFamily="34" charset="0"/>
            </a:endParaRPr>
          </a:p>
          <a:p>
            <a:endParaRPr lang="en-US" sz="1200" dirty="0" smtClean="0">
              <a:latin typeface="Calibri" pitchFamily="34" charset="0"/>
              <a:cs typeface="Calibri" pitchFamily="34" charset="0"/>
            </a:endParaRPr>
          </a:p>
          <a:p>
            <a:endParaRPr lang="en-US" sz="1200" dirty="0" smtClean="0">
              <a:latin typeface="Calibri" pitchFamily="34" charset="0"/>
              <a:cs typeface="Calibri" pitchFamily="34" charset="0"/>
            </a:endParaRPr>
          </a:p>
          <a:p>
            <a:pPr>
              <a:buNone/>
            </a:pPr>
            <a:endParaRPr lang="en-US" sz="1400" dirty="0" smtClean="0">
              <a:latin typeface="Calibri" pitchFamily="34" charset="0"/>
              <a:cs typeface="Calibri" pitchFamily="34" charset="0"/>
            </a:endParaRPr>
          </a:p>
          <a:p>
            <a:pPr marL="0" indent="0">
              <a:buNone/>
            </a:pPr>
            <a:r>
              <a:rPr lang="en-US" sz="1600" b="1" dirty="0" smtClean="0">
                <a:latin typeface="Calibri" pitchFamily="34" charset="0"/>
                <a:cs typeface="Calibri" pitchFamily="34" charset="0"/>
              </a:rPr>
              <a:t>M2.1 - Task 05 - </a:t>
            </a:r>
            <a:r>
              <a:rPr lang="en-US" sz="1600" dirty="0" smtClean="0">
                <a:latin typeface="Calibri" pitchFamily="34" charset="0"/>
                <a:cs typeface="Calibri" pitchFamily="34" charset="0"/>
              </a:rPr>
              <a:t>Provide evidence of using a range o f advanced formulas and functions within your spreadsheet based on the designs identified during Task 02.</a:t>
            </a:r>
          </a:p>
          <a:p>
            <a:r>
              <a:rPr lang="en-GB" sz="1600" dirty="0">
                <a:latin typeface="Calibri" pitchFamily="34" charset="0"/>
                <a:cs typeface="Calibri" pitchFamily="34" charset="0"/>
              </a:rPr>
              <a:t>Us</a:t>
            </a:r>
            <a:r>
              <a:rPr lang="en-US" sz="1600" dirty="0">
                <a:latin typeface="Calibri" pitchFamily="34" charset="0"/>
                <a:cs typeface="Calibri" pitchFamily="34" charset="0"/>
              </a:rPr>
              <a:t>e sub-headings to </a:t>
            </a:r>
            <a:r>
              <a:rPr lang="en-US" sz="1600" dirty="0" smtClean="0">
                <a:latin typeface="Calibri" pitchFamily="34" charset="0"/>
                <a:cs typeface="Calibri" pitchFamily="34" charset="0"/>
              </a:rPr>
              <a:t>explain the reasons why </a:t>
            </a:r>
            <a:r>
              <a:rPr lang="en-US" sz="1600" dirty="0">
                <a:latin typeface="Calibri" pitchFamily="34" charset="0"/>
                <a:cs typeface="Calibri" pitchFamily="34" charset="0"/>
              </a:rPr>
              <a:t>the various techniques </a:t>
            </a:r>
            <a:r>
              <a:rPr lang="en-US" sz="1600" dirty="0" smtClean="0">
                <a:latin typeface="Calibri" pitchFamily="34" charset="0"/>
                <a:cs typeface="Calibri" pitchFamily="34" charset="0"/>
              </a:rPr>
              <a:t>were used</a:t>
            </a:r>
            <a:r>
              <a:rPr lang="en-US" sz="1600" dirty="0">
                <a:latin typeface="Calibri" pitchFamily="34" charset="0"/>
                <a:cs typeface="Calibri" pitchFamily="34" charset="0"/>
              </a:rPr>
              <a:t>, with screenshot evidence</a:t>
            </a:r>
            <a:r>
              <a:rPr lang="en-US" sz="1600" dirty="0" smtClean="0">
                <a:latin typeface="Calibri" pitchFamily="34" charset="0"/>
                <a:cs typeface="Calibri" pitchFamily="34" charset="0"/>
              </a:rPr>
              <a:t>. Some of these may need to be done on the </a:t>
            </a:r>
            <a:r>
              <a:rPr lang="en-US" sz="1600" dirty="0">
                <a:latin typeface="Calibri" pitchFamily="34" charset="0"/>
                <a:cs typeface="Calibri" pitchFamily="34" charset="0"/>
              </a:rPr>
              <a:t>order or Sales </a:t>
            </a:r>
            <a:r>
              <a:rPr lang="en-US" sz="1600" dirty="0" smtClean="0">
                <a:latin typeface="Calibri" pitchFamily="34" charset="0"/>
                <a:cs typeface="Calibri" pitchFamily="34" charset="0"/>
              </a:rPr>
              <a:t>page. A range from each section will need to be demonstrated.</a:t>
            </a:r>
            <a:endParaRPr lang="en-US" sz="1600" dirty="0">
              <a:latin typeface="Calibri" pitchFamily="34" charset="0"/>
              <a:cs typeface="Calibri" pitchFamily="34" charset="0"/>
            </a:endParaRPr>
          </a:p>
          <a:p>
            <a:pPr>
              <a:buNone/>
            </a:pPr>
            <a:endParaRPr lang="en-US" sz="1200" dirty="0" smtClean="0">
              <a:latin typeface="Calibri" pitchFamily="34" charset="0"/>
              <a:cs typeface="Calibri" pitchFamily="34" charset="0"/>
            </a:endParaRPr>
          </a:p>
          <a:p>
            <a:pPr>
              <a:buNone/>
            </a:pPr>
            <a:endParaRPr lang="en-US" sz="1200" dirty="0" smtClean="0">
              <a:latin typeface="Calibri" pitchFamily="34" charset="0"/>
              <a:cs typeface="Calibri" pitchFamily="34" charset="0"/>
            </a:endParaRPr>
          </a:p>
          <a:p>
            <a:endParaRPr lang="en-US" sz="1200" dirty="0" smtClean="0">
              <a:latin typeface="Calibri" pitchFamily="34" charset="0"/>
              <a:cs typeface="Calibri" pitchFamily="34" charset="0"/>
            </a:endParaRPr>
          </a:p>
          <a:p>
            <a:endParaRPr lang="en-US" sz="1200" dirty="0" smtClean="0">
              <a:latin typeface="Calibri" pitchFamily="34" charset="0"/>
              <a:cs typeface="Calibri" pitchFamily="34" charset="0"/>
            </a:endParaRPr>
          </a:p>
          <a:p>
            <a:endParaRPr lang="en-US" sz="1200" dirty="0" smtClean="0">
              <a:latin typeface="Calibri" pitchFamily="34" charset="0"/>
              <a:cs typeface="Calibri" pitchFamily="34" charset="0"/>
            </a:endParaRPr>
          </a:p>
          <a:p>
            <a:endParaRPr lang="en-US" sz="1200" dirty="0" smtClean="0">
              <a:latin typeface="Calibri" pitchFamily="34" charset="0"/>
              <a:cs typeface="Calibri" pitchFamily="34" charset="0"/>
            </a:endParaRPr>
          </a:p>
          <a:p>
            <a:endParaRPr lang="en-US" sz="1200" dirty="0" smtClean="0">
              <a:latin typeface="Calibri" pitchFamily="34" charset="0"/>
              <a:cs typeface="Calibri" pitchFamily="34" charset="0"/>
            </a:endParaRPr>
          </a:p>
          <a:p>
            <a:pPr algn="ctr">
              <a:buNone/>
            </a:pPr>
            <a:endParaRPr lang="en-GB" sz="1400" dirty="0" smtClean="0">
              <a:latin typeface="Calibri" pitchFamily="34" charset="0"/>
              <a:cs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443437073"/>
              </p:ext>
            </p:extLst>
          </p:nvPr>
        </p:nvGraphicFramePr>
        <p:xfrm>
          <a:off x="251520" y="2276728"/>
          <a:ext cx="8645712" cy="875288"/>
        </p:xfrm>
        <a:graphic>
          <a:graphicData uri="http://schemas.openxmlformats.org/drawingml/2006/table">
            <a:tbl>
              <a:tblPr firstRow="1" bandRow="1">
                <a:tableStyleId>{C4B1156A-380E-4F78-BDF5-A606A8083BF9}</a:tableStyleId>
              </a:tblPr>
              <a:tblGrid>
                <a:gridCol w="2881904"/>
                <a:gridCol w="1152761"/>
                <a:gridCol w="288191"/>
                <a:gridCol w="864570"/>
                <a:gridCol w="576382"/>
                <a:gridCol w="576381"/>
                <a:gridCol w="864571"/>
                <a:gridCol w="288191"/>
                <a:gridCol w="1152761"/>
              </a:tblGrid>
              <a:tr h="0">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GB" sz="1200" b="1" dirty="0" smtClean="0"/>
                        <a:t>Relative Cell References</a:t>
                      </a:r>
                      <a:endParaRPr lang="en-GB" sz="1200" b="1" i="0" dirty="0">
                        <a:solidFill>
                          <a:schemeClr val="tx1"/>
                        </a:solidFill>
                        <a:latin typeface="Calibri" pitchFamily="34" charset="0"/>
                        <a:cs typeface="Calibri" pitchFamily="34" charset="0"/>
                      </a:endParaRPr>
                    </a:p>
                  </a:txBody>
                  <a:tcPr anchor="ctr">
                    <a:solidFill>
                      <a:schemeClr val="accent1">
                        <a:lumMod val="20000"/>
                        <a:lumOff val="80000"/>
                      </a:schemeClr>
                    </a:solidFill>
                  </a:tcPr>
                </a:tc>
                <a:tc gridSpan="4">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GB" sz="1200" b="1" dirty="0" smtClean="0"/>
                        <a:t>Absolute</a:t>
                      </a:r>
                      <a:r>
                        <a:rPr lang="en-GB" sz="1200" b="1" baseline="0" dirty="0" smtClean="0"/>
                        <a:t> Cell References</a:t>
                      </a:r>
                      <a:endParaRPr lang="en-GB" sz="1200" b="1" i="0" dirty="0" smtClean="0">
                        <a:solidFill>
                          <a:schemeClr val="tx1"/>
                        </a:solidFill>
                        <a:latin typeface="Calibri" pitchFamily="34" charset="0"/>
                        <a:cs typeface="Calibri" pitchFamily="34" charset="0"/>
                      </a:endParaRPr>
                    </a:p>
                  </a:txBody>
                  <a:tcPr anchor="ctr">
                    <a:solidFill>
                      <a:schemeClr val="accent1">
                        <a:lumMod val="20000"/>
                        <a:lumOff val="80000"/>
                      </a:schemeClr>
                    </a:solidFill>
                  </a:tcPr>
                </a:tc>
                <a:tc hMerge="1">
                  <a:txBody>
                    <a:bodyPr/>
                    <a:lstStyle/>
                    <a:p>
                      <a:endParaRPr lang="en-GB"/>
                    </a:p>
                  </a:txBody>
                  <a:tcPr/>
                </a:tc>
                <a:tc hMerge="1">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endParaRPr lang="en-GB" sz="1600" b="1" i="0"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a:p>
                  </a:txBody>
                  <a:tcPr/>
                </a:tc>
                <a:tc gridSpan="4">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GB" sz="1200" b="1" dirty="0" smtClean="0"/>
                        <a:t>Named Data</a:t>
                      </a:r>
                      <a:r>
                        <a:rPr lang="en-GB" sz="1200" b="1" baseline="0" dirty="0" smtClean="0"/>
                        <a:t> Ranges</a:t>
                      </a:r>
                      <a:endParaRPr lang="en-GB" sz="1200" b="1" i="0" dirty="0" smtClean="0">
                        <a:solidFill>
                          <a:schemeClr val="tx1"/>
                        </a:solidFill>
                        <a:latin typeface="Calibri" pitchFamily="34" charset="0"/>
                        <a:cs typeface="Calibri" pitchFamily="34" charset="0"/>
                      </a:endParaRPr>
                    </a:p>
                  </a:txBody>
                  <a:tcPr anchor="ctr">
                    <a:solidFill>
                      <a:schemeClr val="accent1">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326648">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b="1" dirty="0" smtClean="0"/>
                        <a:t>Mathematical Operators</a:t>
                      </a:r>
                      <a:endParaRPr lang="en-GB" sz="1200" b="1" i="0" dirty="0">
                        <a:solidFill>
                          <a:schemeClr val="tx1"/>
                        </a:solidFill>
                        <a:latin typeface="Calibri" pitchFamily="34" charset="0"/>
                        <a:cs typeface="Calibri" pitchFamily="34" charset="0"/>
                      </a:endParaRPr>
                    </a:p>
                  </a:txBody>
                  <a:tcPr anchor="ctr">
                    <a:solidFill>
                      <a:schemeClr val="accent1">
                        <a:lumMod val="60000"/>
                        <a:lumOff val="40000"/>
                      </a:schemeClr>
                    </a:solidFill>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200" b="1" dirty="0" smtClean="0"/>
                        <a:t>+</a:t>
                      </a:r>
                      <a:endParaRPr lang="en-US" sz="1200" b="1" i="0" dirty="0" smtClean="0">
                        <a:solidFill>
                          <a:schemeClr val="tx1"/>
                        </a:solidFill>
                        <a:latin typeface="Calibri" pitchFamily="34" charset="0"/>
                        <a:cs typeface="Calibri" pitchFamily="34" charset="0"/>
                      </a:endParaRPr>
                    </a:p>
                  </a:txBody>
                  <a:tcPr anchor="ctr">
                    <a:solidFill>
                      <a:schemeClr val="accent1">
                        <a:lumMod val="60000"/>
                        <a:lumOff val="40000"/>
                      </a:schemeClr>
                    </a:solidFill>
                  </a:tcPr>
                </a:tc>
                <a:tc h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200" b="1" dirty="0" smtClean="0"/>
                        <a:t>-</a:t>
                      </a:r>
                      <a:endParaRPr lang="en-US" sz="1200" b="1" i="0" dirty="0" smtClean="0">
                        <a:solidFill>
                          <a:schemeClr val="tx1"/>
                        </a:solidFill>
                        <a:latin typeface="Calibri" pitchFamily="34" charset="0"/>
                        <a:cs typeface="Calibri" pitchFamily="34" charset="0"/>
                      </a:endParaRPr>
                    </a:p>
                  </a:txBody>
                  <a:tcPr anchor="ctr">
                    <a:solidFill>
                      <a:schemeClr val="accent1">
                        <a:lumMod val="60000"/>
                        <a:lumOff val="40000"/>
                      </a:schemeClr>
                    </a:solidFill>
                  </a:tcPr>
                </a:tc>
                <a:tc h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200" b="1" dirty="0" smtClean="0"/>
                        <a:t>/</a:t>
                      </a:r>
                      <a:endParaRPr lang="en-US" sz="1200" b="1" i="0" dirty="0" smtClean="0">
                        <a:solidFill>
                          <a:schemeClr val="tx1"/>
                        </a:solidFill>
                        <a:latin typeface="Calibri" pitchFamily="34" charset="0"/>
                        <a:cs typeface="Calibri" pitchFamily="34" charset="0"/>
                      </a:endParaRPr>
                    </a:p>
                  </a:txBody>
                  <a:tcPr anchor="ctr">
                    <a:solidFill>
                      <a:schemeClr val="accent1">
                        <a:lumMod val="60000"/>
                        <a:lumOff val="40000"/>
                      </a:schemeClr>
                    </a:solidFill>
                  </a:tcPr>
                </a:tc>
                <a:tc h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200" b="1" dirty="0" smtClean="0"/>
                        <a:t>*</a:t>
                      </a:r>
                      <a:endParaRPr lang="en-US" sz="1200" b="1" i="0" dirty="0" smtClean="0">
                        <a:solidFill>
                          <a:schemeClr val="tx1"/>
                        </a:solidFill>
                        <a:latin typeface="Calibri" pitchFamily="34" charset="0"/>
                        <a:cs typeface="Calibri" pitchFamily="34" charset="0"/>
                      </a:endParaRPr>
                    </a:p>
                  </a:txBody>
                  <a:tcPr anchor="ctr">
                    <a:solidFill>
                      <a:schemeClr val="accent1">
                        <a:lumMod val="60000"/>
                        <a:lumOff val="40000"/>
                      </a:schemeClr>
                    </a:solidFill>
                  </a:tcPr>
                </a:tc>
                <a:tc hMerge="1">
                  <a:txBody>
                    <a:bodyPr/>
                    <a:lstStyle/>
                    <a:p>
                      <a:endParaRPr lang="en-GB"/>
                    </a:p>
                  </a:txBody>
                  <a:tcPr/>
                </a:tc>
              </a:tr>
              <a:tr h="151760">
                <a:tc>
                  <a:txBody>
                    <a:bodyPr/>
                    <a:lstStyle/>
                    <a:p>
                      <a:pPr algn="ctr"/>
                      <a:r>
                        <a:rPr kumimoji="0" lang="en-GB" sz="1200" b="1" kern="1200" dirty="0" smtClean="0"/>
                        <a:t>Simple Functions </a:t>
                      </a:r>
                      <a:endParaRPr kumimoji="0" lang="en-GB" sz="1200" b="1" i="0" kern="1200" dirty="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Sum</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gridSpan="2">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Min</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endParaRPr lang="en-GB"/>
                    </a:p>
                  </a:txBody>
                  <a:tcPr/>
                </a:tc>
                <a:tc gridSpan="2">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Max</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endParaRPr lang="en-US" sz="1600" b="1" i="0"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gridSpan="2">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Average</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endParaRPr lang="en-GB"/>
                    </a:p>
                  </a:txBody>
                  <a:tcP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Count</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038535341"/>
              </p:ext>
            </p:extLst>
          </p:nvPr>
        </p:nvGraphicFramePr>
        <p:xfrm>
          <a:off x="251520" y="4533096"/>
          <a:ext cx="8645712" cy="1920240"/>
        </p:xfrm>
        <a:graphic>
          <a:graphicData uri="http://schemas.openxmlformats.org/drawingml/2006/table">
            <a:tbl>
              <a:tblPr firstRow="1" bandRow="1">
                <a:tableStyleId>{C4B1156A-380E-4F78-BDF5-A606A8083BF9}</a:tableStyleId>
              </a:tblPr>
              <a:tblGrid>
                <a:gridCol w="3024336"/>
                <a:gridCol w="1298520"/>
                <a:gridCol w="480317"/>
                <a:gridCol w="960635"/>
                <a:gridCol w="960635"/>
                <a:gridCol w="332341"/>
                <a:gridCol w="147976"/>
                <a:gridCol w="1440952"/>
              </a:tblGrid>
              <a:tr h="187424">
                <a:tc row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t>Logical Functions </a:t>
                      </a:r>
                      <a:endParaRPr kumimoji="0" lang="en-GB" sz="1200" b="1" i="0" kern="1200" dirty="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kern="1200" dirty="0" smtClean="0"/>
                        <a:t>If</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kern="1200" dirty="0" smtClean="0"/>
                        <a:t>Nested If</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endParaRPr lang="en-GB"/>
                    </a:p>
                  </a:txBody>
                  <a:tcPr/>
                </a:tc>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kern="1200" dirty="0" err="1" smtClean="0"/>
                        <a:t>Countif</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endParaRPr lang="en-GB"/>
                    </a:p>
                  </a:txBody>
                  <a:tcPr/>
                </a:tc>
                <a:tc hMerge="1">
                  <a:txBody>
                    <a:bodyPr/>
                    <a:lstStyle/>
                    <a:p>
                      <a:endParaRPr lang="en-GB"/>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kern="1200" dirty="0" err="1" smtClean="0"/>
                        <a:t>Sumif</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r>
              <a:tr h="271264">
                <a:tc vMerge="1">
                  <a:txBody>
                    <a:bodyPr/>
                    <a:lstStyle/>
                    <a:p>
                      <a:endParaRPr lang="en-GB"/>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And</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Or</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endParaRPr lang="en-GB"/>
                    </a:p>
                  </a:txBody>
                  <a:tcPr/>
                </a:tc>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Not</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endParaRPr lang="en-GB"/>
                    </a:p>
                  </a:txBody>
                  <a:tcPr/>
                </a:tc>
                <a:tc hMerge="1">
                  <a:txBody>
                    <a:bodyPr/>
                    <a:lstStyle/>
                    <a:p>
                      <a:endParaRPr lang="en-GB"/>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r>
              <a:tr h="0">
                <a:tc rowSpan="2">
                  <a:txBody>
                    <a:bodyPr/>
                    <a:lstStyle/>
                    <a:p>
                      <a:pPr algn="ctr"/>
                      <a:r>
                        <a:rPr kumimoji="0" lang="en-GB" sz="1200" b="1" kern="1200" dirty="0" smtClean="0"/>
                        <a:t>Text Functions </a:t>
                      </a:r>
                      <a:endParaRPr kumimoji="0" lang="en-GB" sz="1200" b="1" i="0" kern="1200" dirty="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Upper</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Lower</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Left</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5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r>
              <a:tr h="150480">
                <a:tc v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Right</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h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Concatenate</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hMerge="1">
                  <a:txBody>
                    <a:bodyPr/>
                    <a:lstStyle/>
                    <a:p>
                      <a:endParaRPr lang="en-GB"/>
                    </a:p>
                  </a:txBody>
                  <a:tcPr/>
                </a:tc>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Substitute</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hMerge="1">
                  <a:txBody>
                    <a:bodyPr/>
                    <a:lstStyle/>
                    <a:p>
                      <a:endParaRPr lang="en-GB"/>
                    </a:p>
                  </a:txBody>
                  <a:tcPr/>
                </a:tc>
                <a:tc hMerge="1">
                  <a:txBody>
                    <a:bodyPr/>
                    <a:lstStyle/>
                    <a:p>
                      <a:endParaRPr lang="en-GB"/>
                    </a:p>
                  </a:txBody>
                  <a:tcPr/>
                </a:tc>
              </a:tr>
              <a:tr h="138152">
                <a:tc>
                  <a:txBody>
                    <a:bodyPr/>
                    <a:lstStyle/>
                    <a:p>
                      <a:pPr algn="ctr"/>
                      <a:r>
                        <a:rPr kumimoji="0" lang="en-GB" sz="1200" b="1" kern="1200" dirty="0" smtClean="0"/>
                        <a:t>Date and Time Functions</a:t>
                      </a:r>
                      <a:endParaRPr kumimoji="0" lang="en-GB" sz="1200" b="1" i="0" kern="1200" dirty="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Today</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4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Date</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4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Time</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4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r>
              <a:tr h="121384">
                <a:tc>
                  <a:txBody>
                    <a:bodyPr/>
                    <a:lstStyle/>
                    <a:p>
                      <a:pPr algn="ctr"/>
                      <a:r>
                        <a:rPr kumimoji="0" lang="en-GB" sz="1200" b="1" kern="1200" dirty="0" smtClean="0"/>
                        <a:t>Lookup and Reference Functions</a:t>
                      </a:r>
                      <a:endParaRPr kumimoji="0" lang="en-GB" sz="1200" b="1" i="0" kern="1200" dirty="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err="1" smtClean="0"/>
                        <a:t>Vlookup</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4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hMerge="1">
                  <a:txBody>
                    <a:bodyPr/>
                    <a:lstStyle/>
                    <a:p>
                      <a:endParaRPr lang="en-GB"/>
                    </a:p>
                  </a:txBody>
                  <a:tcPr/>
                </a:tc>
                <a:tc gridSpan="4">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err="1" smtClean="0"/>
                        <a:t>Hlookup</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60000"/>
                        <a:lumOff val="40000"/>
                      </a:schemeClr>
                    </a:solidFill>
                  </a:tcPr>
                </a:tc>
                <a:tc hMerge="1">
                  <a:txBody>
                    <a:bodyPr/>
                    <a:lstStyle/>
                    <a:p>
                      <a:endParaRPr lang="en-GB"/>
                    </a:p>
                  </a:txBody>
                  <a:tcPr/>
                </a:tc>
                <a:tc hMerge="1">
                  <a:txBody>
                    <a:bodyPr/>
                    <a:lstStyle/>
                    <a:p>
                      <a:endParaRPr lang="en-GB"/>
                    </a:p>
                  </a:txBody>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400" b="1" i="0" kern="1200" dirty="0" smtClean="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r>
              <a:tr h="0">
                <a:tc>
                  <a:txBody>
                    <a:bodyPr/>
                    <a:lstStyle/>
                    <a:p>
                      <a:pPr algn="ctr"/>
                      <a:r>
                        <a:rPr kumimoji="0" lang="en-GB" sz="1200" b="1" kern="1200" dirty="0" smtClean="0"/>
                        <a:t>Math &amp; Trig Functions</a:t>
                      </a:r>
                      <a:endParaRPr kumimoji="0" lang="en-GB"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Round</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Ceiling</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smtClean="0"/>
                        <a:t>Rand</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endParaRPr lang="en-GB"/>
                    </a:p>
                  </a:txBody>
                  <a:tcPr/>
                </a:tc>
                <a:tc gridSpan="2">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1200" b="1" kern="1200" dirty="0" err="1" smtClean="0"/>
                        <a:t>Randbetween</a:t>
                      </a:r>
                      <a:endParaRPr kumimoji="0" lang="en-US" sz="1200" b="1" i="0" kern="1200" dirty="0" smtClean="0">
                        <a:solidFill>
                          <a:schemeClr val="tx1"/>
                        </a:solidFill>
                        <a:latin typeface="Calibri" pitchFamily="34" charset="0"/>
                        <a:ea typeface="+mn-ea"/>
                        <a:cs typeface="Calibri" pitchFamily="34" charset="0"/>
                      </a:endParaRPr>
                    </a:p>
                  </a:txBody>
                  <a:tcPr anchor="ctr">
                    <a:solidFill>
                      <a:schemeClr val="accent1">
                        <a:lumMod val="20000"/>
                        <a:lumOff val="80000"/>
                      </a:schemeClr>
                    </a:solidFill>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kumimoji="0" lang="en-US" sz="1400" b="1" i="0" kern="1200" dirty="0" smtClean="0">
                        <a:solidFill>
                          <a:schemeClr val="tx1"/>
                        </a:solidFill>
                        <a:latin typeface="Calibri" pitchFamily="34" charset="0"/>
                        <a:ea typeface="+mn-ea"/>
                        <a:cs typeface="Calibri" pitchFamily="34" charset="0"/>
                      </a:endParaRPr>
                    </a:p>
                  </a:txBody>
                  <a:tcPr anchor="ctr"/>
                </a:tc>
              </a:tr>
            </a:tbl>
          </a:graphicData>
        </a:graphic>
      </p:graphicFrame>
      <p:sp>
        <p:nvSpPr>
          <p:cNvPr id="22" name="Title 2"/>
          <p:cNvSpPr>
            <a:spLocks noGrp="1"/>
          </p:cNvSpPr>
          <p:nvPr>
            <p:ph type="title"/>
          </p:nvPr>
        </p:nvSpPr>
        <p:spPr>
          <a:xfrm>
            <a:off x="179512" y="116632"/>
            <a:ext cx="8733656" cy="360040"/>
          </a:xfrm>
        </p:spPr>
        <p:txBody>
          <a:bodyPr>
            <a:noAutofit/>
          </a:bodyPr>
          <a:lstStyle/>
          <a:p>
            <a:r>
              <a:rPr lang="en-GB" sz="2700" dirty="0" smtClean="0">
                <a:latin typeface="Calibri" pitchFamily="34" charset="0"/>
                <a:cs typeface="Calibri" pitchFamily="34" charset="0"/>
              </a:rPr>
              <a:t>P3.1 </a:t>
            </a:r>
            <a:r>
              <a:rPr lang="en-GB" sz="2700" dirty="0">
                <a:latin typeface="Calibri" pitchFamily="34" charset="0"/>
                <a:cs typeface="Calibri" pitchFamily="34" charset="0"/>
              </a:rPr>
              <a:t>- Develop a complex spreadsheet – Complex Formulae </a:t>
            </a:r>
          </a:p>
        </p:txBody>
      </p:sp>
    </p:spTree>
    <p:extLst>
      <p:ext uri="{BB962C8B-B14F-4D97-AF65-F5344CB8AC3E}">
        <p14:creationId xmlns:p14="http://schemas.microsoft.com/office/powerpoint/2010/main" val="284914438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662" y="548680"/>
            <a:ext cx="7304658" cy="5545832"/>
          </a:xfrm>
        </p:spPr>
        <p:txBody>
          <a:bodyPr>
            <a:noAutofit/>
          </a:bodyPr>
          <a:lstStyle/>
          <a:p>
            <a:pPr marL="285750" indent="-285750">
              <a:spcBef>
                <a:spcPts val="0"/>
              </a:spcBef>
              <a:spcAft>
                <a:spcPts val="600"/>
              </a:spcAft>
            </a:pPr>
            <a:r>
              <a:rPr lang="en-US" sz="2000" dirty="0" smtClean="0">
                <a:latin typeface="Calibri" pitchFamily="34" charset="0"/>
                <a:cs typeface="Calibri" pitchFamily="34" charset="0"/>
              </a:rPr>
              <a:t>Of the 4 complex modeling tools you need to use, Security is one of them. There needs to be protections placed on the sheet and on areas to stop staff from breaking the spreadsheet or accidentally changing things. For this you will need to:</a:t>
            </a:r>
          </a:p>
          <a:p>
            <a:pPr marL="285750" indent="-285750">
              <a:spcBef>
                <a:spcPts val="0"/>
              </a:spcBef>
              <a:spcAft>
                <a:spcPts val="600"/>
              </a:spcAft>
            </a:pPr>
            <a:r>
              <a:rPr lang="en-US" sz="2000" dirty="0" smtClean="0">
                <a:latin typeface="Calibri" pitchFamily="34" charset="0"/>
                <a:cs typeface="Calibri" pitchFamily="34" charset="0"/>
              </a:rPr>
              <a:t>Evidence </a:t>
            </a:r>
            <a:r>
              <a:rPr lang="en-US" sz="2000" dirty="0">
                <a:latin typeface="Calibri" pitchFamily="34" charset="0"/>
                <a:cs typeface="Calibri" pitchFamily="34" charset="0"/>
              </a:rPr>
              <a:t>how you setup </a:t>
            </a:r>
            <a:r>
              <a:rPr lang="en-US" sz="2000" b="1" dirty="0">
                <a:latin typeface="Calibri" pitchFamily="34" charset="0"/>
                <a:cs typeface="Calibri" pitchFamily="34" charset="0"/>
              </a:rPr>
              <a:t>sheet protection </a:t>
            </a:r>
            <a:r>
              <a:rPr lang="en-US" sz="2000" dirty="0">
                <a:latin typeface="Calibri" pitchFamily="34" charset="0"/>
                <a:cs typeface="Calibri" pitchFamily="34" charset="0"/>
              </a:rPr>
              <a:t>for your spreadsheet </a:t>
            </a:r>
            <a:r>
              <a:rPr lang="en-US" sz="2000" dirty="0" smtClean="0">
                <a:latin typeface="Calibri" pitchFamily="34" charset="0"/>
                <a:cs typeface="Calibri" pitchFamily="34" charset="0"/>
              </a:rPr>
              <a:t>system with justification. (Review, protect Sheet, Password, Retype Password, Test that it works)</a:t>
            </a:r>
            <a:endParaRPr lang="en-US" sz="2000" dirty="0">
              <a:latin typeface="Calibri" pitchFamily="34" charset="0"/>
              <a:cs typeface="Calibri" pitchFamily="34" charset="0"/>
            </a:endParaRPr>
          </a:p>
          <a:p>
            <a:pPr marL="285750" lvl="0" indent="-285750">
              <a:spcBef>
                <a:spcPts val="0"/>
              </a:spcBef>
              <a:spcAft>
                <a:spcPts val="600"/>
              </a:spcAft>
            </a:pPr>
            <a:r>
              <a:rPr lang="en-US" sz="2000" dirty="0">
                <a:latin typeface="Calibri" pitchFamily="34" charset="0"/>
                <a:cs typeface="Calibri" pitchFamily="34" charset="0"/>
              </a:rPr>
              <a:t>Evidence the setup of a </a:t>
            </a:r>
            <a:r>
              <a:rPr lang="en-US" sz="2000" b="1" dirty="0">
                <a:latin typeface="Calibri" pitchFamily="34" charset="0"/>
                <a:cs typeface="Calibri" pitchFamily="34" charset="0"/>
              </a:rPr>
              <a:t>password on the spreadsheet </a:t>
            </a:r>
            <a:r>
              <a:rPr lang="en-US" sz="2000" dirty="0" smtClean="0">
                <a:latin typeface="Calibri" pitchFamily="34" charset="0"/>
                <a:cs typeface="Calibri" pitchFamily="34" charset="0"/>
              </a:rPr>
              <a:t>system</a:t>
            </a:r>
            <a:r>
              <a:rPr lang="en-US" sz="2000" dirty="0">
                <a:latin typeface="Calibri" pitchFamily="34" charset="0"/>
                <a:cs typeface="Calibri" pitchFamily="34" charset="0"/>
              </a:rPr>
              <a:t> with justification</a:t>
            </a:r>
            <a:r>
              <a:rPr lang="en-US" sz="2000" dirty="0" smtClean="0">
                <a:latin typeface="Calibri" pitchFamily="34" charset="0"/>
                <a:cs typeface="Calibri" pitchFamily="34" charset="0"/>
              </a:rPr>
              <a:t>. (File, Save As, General options, Password, password, Save, Close, Open, Test)</a:t>
            </a:r>
            <a:endParaRPr lang="en-US" sz="2000" dirty="0">
              <a:latin typeface="Calibri" pitchFamily="34" charset="0"/>
              <a:cs typeface="Calibri" pitchFamily="34" charset="0"/>
            </a:endParaRPr>
          </a:p>
          <a:p>
            <a:pPr marL="285750" lvl="0" indent="-285750">
              <a:spcBef>
                <a:spcPts val="0"/>
              </a:spcBef>
              <a:spcAft>
                <a:spcPts val="600"/>
              </a:spcAft>
            </a:pPr>
            <a:r>
              <a:rPr lang="en-US" sz="2000" dirty="0">
                <a:latin typeface="Calibri" pitchFamily="34" charset="0"/>
                <a:cs typeface="Calibri" pitchFamily="34" charset="0"/>
              </a:rPr>
              <a:t>Evidence that you have </a:t>
            </a:r>
            <a:r>
              <a:rPr lang="en-US" sz="2000" b="1" dirty="0">
                <a:latin typeface="Calibri" pitchFamily="34" charset="0"/>
                <a:cs typeface="Calibri" pitchFamily="34" charset="0"/>
              </a:rPr>
              <a:t>saved the spreadsheet </a:t>
            </a:r>
            <a:r>
              <a:rPr lang="en-US" sz="2000" dirty="0">
                <a:latin typeface="Calibri" pitchFamily="34" charset="0"/>
                <a:cs typeface="Calibri" pitchFamily="34" charset="0"/>
              </a:rPr>
              <a:t>system in the appropriate </a:t>
            </a:r>
            <a:r>
              <a:rPr lang="en-US" sz="2000" dirty="0" smtClean="0">
                <a:latin typeface="Calibri" pitchFamily="34" charset="0"/>
                <a:cs typeface="Calibri" pitchFamily="34" charset="0"/>
              </a:rPr>
              <a:t>format</a:t>
            </a:r>
            <a:r>
              <a:rPr lang="en-US" sz="2000" dirty="0">
                <a:latin typeface="Calibri" pitchFamily="34" charset="0"/>
                <a:cs typeface="Calibri" pitchFamily="34" charset="0"/>
              </a:rPr>
              <a:t> with justification</a:t>
            </a:r>
            <a:r>
              <a:rPr lang="en-US" sz="2000" dirty="0" smtClean="0">
                <a:latin typeface="Calibri" pitchFamily="34" charset="0"/>
                <a:cs typeface="Calibri" pitchFamily="34" charset="0"/>
              </a:rPr>
              <a:t>. (File, Save As, Options, Macro Enabled Worksheet)</a:t>
            </a:r>
            <a:endParaRPr lang="en-US" sz="2000" dirty="0">
              <a:latin typeface="Calibri" pitchFamily="34" charset="0"/>
              <a:cs typeface="Calibri" pitchFamily="34" charset="0"/>
            </a:endParaRPr>
          </a:p>
          <a:p>
            <a:pPr marL="0" indent="0">
              <a:spcBef>
                <a:spcPts val="0"/>
              </a:spcBef>
              <a:spcAft>
                <a:spcPts val="600"/>
              </a:spcAft>
              <a:buNone/>
            </a:pPr>
            <a:r>
              <a:rPr lang="en-US" sz="2000" b="1" dirty="0" smtClean="0">
                <a:latin typeface="Calibri" pitchFamily="34" charset="0"/>
                <a:cs typeface="Calibri" pitchFamily="34" charset="0"/>
              </a:rPr>
              <a:t>P2.3 - Task 06 - </a:t>
            </a:r>
            <a:r>
              <a:rPr lang="en-US" sz="2000" dirty="0" smtClean="0">
                <a:latin typeface="Calibri" pitchFamily="34" charset="0"/>
                <a:cs typeface="Calibri" pitchFamily="34" charset="0"/>
              </a:rPr>
              <a:t>Provide evidence of the Security measures created for your spreadsheet based on the designs identified during Task 02.</a:t>
            </a:r>
          </a:p>
          <a:p>
            <a:pPr marL="273050" indent="-273050">
              <a:spcBef>
                <a:spcPts val="0"/>
              </a:spcBef>
              <a:spcAft>
                <a:spcPts val="600"/>
              </a:spcAft>
            </a:pPr>
            <a:r>
              <a:rPr lang="en-US" sz="2000" dirty="0" smtClean="0">
                <a:latin typeface="Calibri" pitchFamily="34" charset="0"/>
                <a:cs typeface="Calibri" pitchFamily="34" charset="0"/>
              </a:rPr>
              <a:t>You must annotate the skills and features used for the Security and justify the reasons why you would do this.</a:t>
            </a:r>
          </a:p>
        </p:txBody>
      </p:sp>
      <p:sp>
        <p:nvSpPr>
          <p:cNvPr id="22" name="Title 2"/>
          <p:cNvSpPr>
            <a:spLocks noGrp="1"/>
          </p:cNvSpPr>
          <p:nvPr>
            <p:ph type="title"/>
          </p:nvPr>
        </p:nvSpPr>
        <p:spPr>
          <a:xfrm>
            <a:off x="179512" y="116632"/>
            <a:ext cx="8733656" cy="360040"/>
          </a:xfrm>
        </p:spPr>
        <p:txBody>
          <a:bodyPr>
            <a:noAutofit/>
          </a:bodyPr>
          <a:lstStyle/>
          <a:p>
            <a:r>
              <a:rPr lang="en-GB" sz="2800" dirty="0" smtClean="0"/>
              <a:t>P2.3 </a:t>
            </a:r>
            <a:r>
              <a:rPr lang="en-GB" sz="2800" dirty="0"/>
              <a:t>- Develop a complex </a:t>
            </a:r>
            <a:r>
              <a:rPr lang="en-GB" sz="2800" dirty="0" smtClean="0"/>
              <a:t>spreadsheet – Security</a:t>
            </a:r>
            <a:endParaRPr lang="en-GB" sz="2800"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643" t="2759" r="53525" b="52365"/>
          <a:stretch/>
        </p:blipFill>
        <p:spPr bwMode="auto">
          <a:xfrm>
            <a:off x="7606975" y="548680"/>
            <a:ext cx="1356442" cy="15352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3194" b="16031"/>
          <a:stretch/>
        </p:blipFill>
        <p:spPr bwMode="auto">
          <a:xfrm>
            <a:off x="7606974" y="2348881"/>
            <a:ext cx="1356442" cy="13681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53286" b="25609"/>
          <a:stretch/>
        </p:blipFill>
        <p:spPr bwMode="auto">
          <a:xfrm>
            <a:off x="7606974" y="4012750"/>
            <a:ext cx="1356442" cy="12884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543928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662" y="548680"/>
            <a:ext cx="7088634" cy="5545832"/>
          </a:xfrm>
        </p:spPr>
        <p:txBody>
          <a:bodyPr>
            <a:noAutofit/>
          </a:bodyPr>
          <a:lstStyle/>
          <a:p>
            <a:pPr marL="285750" indent="-285750">
              <a:spcBef>
                <a:spcPts val="0"/>
              </a:spcBef>
              <a:spcAft>
                <a:spcPts val="600"/>
              </a:spcAft>
            </a:pPr>
            <a:r>
              <a:rPr lang="en-US" sz="2000" dirty="0" smtClean="0">
                <a:latin typeface="Calibri" pitchFamily="34" charset="0"/>
                <a:cs typeface="Calibri" pitchFamily="34" charset="0"/>
              </a:rPr>
              <a:t>Of the 4 complex modeling tools you need to use, Data Validation is one of them. Data Validation basically set a parameter on a field so that the user cannot go beyond that parameter, such as setting a restriction on number ordered so that the customer cannot order a minus number or a value too high. There are lots of options you can choose in her. Start with a basic one.</a:t>
            </a:r>
          </a:p>
          <a:p>
            <a:pPr marL="285750" indent="-285750">
              <a:spcBef>
                <a:spcPts val="0"/>
              </a:spcBef>
              <a:spcAft>
                <a:spcPts val="600"/>
              </a:spcAft>
            </a:pPr>
            <a:r>
              <a:rPr lang="en-US" sz="2000" dirty="0" smtClean="0">
                <a:latin typeface="Calibri" pitchFamily="34" charset="0"/>
                <a:cs typeface="Calibri" pitchFamily="34" charset="0"/>
              </a:rPr>
              <a:t>Choose the cell, choose Data, Data Validation and Data Validation. Choose Whole Number, type in a range, choose your Input Message, Choose an error message, test it.</a:t>
            </a:r>
          </a:p>
          <a:p>
            <a:pPr marL="285750" indent="-285750">
              <a:spcBef>
                <a:spcPts val="0"/>
              </a:spcBef>
              <a:spcAft>
                <a:spcPts val="600"/>
              </a:spcAft>
            </a:pPr>
            <a:r>
              <a:rPr lang="en-US" sz="2000" dirty="0" smtClean="0">
                <a:latin typeface="Calibri" pitchFamily="34" charset="0"/>
                <a:cs typeface="Calibri" pitchFamily="34" charset="0"/>
              </a:rPr>
              <a:t>Once done you will need the same for a </a:t>
            </a:r>
            <a:r>
              <a:rPr lang="en-US" sz="2000" b="1" dirty="0" smtClean="0">
                <a:latin typeface="Calibri" pitchFamily="34" charset="0"/>
                <a:cs typeface="Calibri" pitchFamily="34" charset="0"/>
              </a:rPr>
              <a:t>List</a:t>
            </a:r>
            <a:r>
              <a:rPr lang="en-US" sz="2000" dirty="0" smtClean="0">
                <a:latin typeface="Calibri" pitchFamily="34" charset="0"/>
                <a:cs typeface="Calibri" pitchFamily="34" charset="0"/>
              </a:rPr>
              <a:t>, </a:t>
            </a:r>
            <a:r>
              <a:rPr lang="en-US" sz="2000" b="1" dirty="0" smtClean="0">
                <a:latin typeface="Calibri" pitchFamily="34" charset="0"/>
                <a:cs typeface="Calibri" pitchFamily="34" charset="0"/>
              </a:rPr>
              <a:t>Date</a:t>
            </a:r>
            <a:r>
              <a:rPr lang="en-US" sz="2000" dirty="0" smtClean="0">
                <a:latin typeface="Calibri" pitchFamily="34" charset="0"/>
                <a:cs typeface="Calibri" pitchFamily="34" charset="0"/>
              </a:rPr>
              <a:t> and </a:t>
            </a:r>
            <a:r>
              <a:rPr lang="en-US" sz="2000" b="1" dirty="0" smtClean="0">
                <a:latin typeface="Calibri" pitchFamily="34" charset="0"/>
                <a:cs typeface="Calibri" pitchFamily="34" charset="0"/>
              </a:rPr>
              <a:t>Any Value Great than</a:t>
            </a:r>
            <a:r>
              <a:rPr lang="en-US" sz="2000" dirty="0" smtClean="0">
                <a:latin typeface="Calibri" pitchFamily="34" charset="0"/>
                <a:cs typeface="Calibri" pitchFamily="34" charset="0"/>
              </a:rPr>
              <a:t>.</a:t>
            </a:r>
            <a:endParaRPr lang="en-US" sz="2000" dirty="0">
              <a:latin typeface="Calibri" pitchFamily="34" charset="0"/>
              <a:cs typeface="Calibri" pitchFamily="34" charset="0"/>
            </a:endParaRPr>
          </a:p>
          <a:p>
            <a:pPr marL="0" indent="0">
              <a:spcBef>
                <a:spcPts val="0"/>
              </a:spcBef>
              <a:spcAft>
                <a:spcPts val="600"/>
              </a:spcAft>
              <a:buNone/>
            </a:pPr>
            <a:r>
              <a:rPr lang="en-US" sz="2000" b="1" dirty="0" smtClean="0">
                <a:latin typeface="Calibri" pitchFamily="34" charset="0"/>
                <a:cs typeface="Calibri" pitchFamily="34" charset="0"/>
              </a:rPr>
              <a:t>P2.3 - Task 07 - </a:t>
            </a:r>
            <a:r>
              <a:rPr lang="en-US" sz="2000" dirty="0" smtClean="0">
                <a:latin typeface="Calibri" pitchFamily="34" charset="0"/>
                <a:cs typeface="Calibri" pitchFamily="34" charset="0"/>
              </a:rPr>
              <a:t>Provide evidence of setting a range of Data Validation on your spreadsheet based on the designs identified during Task 02.</a:t>
            </a:r>
          </a:p>
          <a:p>
            <a:pPr marL="273050" indent="-273050">
              <a:spcBef>
                <a:spcPts val="0"/>
              </a:spcBef>
              <a:spcAft>
                <a:spcPts val="600"/>
              </a:spcAft>
            </a:pPr>
            <a:r>
              <a:rPr lang="en-US" sz="2000" dirty="0" smtClean="0">
                <a:latin typeface="Calibri" pitchFamily="34" charset="0"/>
                <a:cs typeface="Calibri" pitchFamily="34" charset="0"/>
              </a:rPr>
              <a:t>You must annotate the skills and features used for the Data Validation created and tested.</a:t>
            </a:r>
          </a:p>
        </p:txBody>
      </p:sp>
      <p:sp>
        <p:nvSpPr>
          <p:cNvPr id="22" name="Title 2"/>
          <p:cNvSpPr>
            <a:spLocks noGrp="1"/>
          </p:cNvSpPr>
          <p:nvPr>
            <p:ph type="title"/>
          </p:nvPr>
        </p:nvSpPr>
        <p:spPr>
          <a:xfrm>
            <a:off x="179512" y="116632"/>
            <a:ext cx="8733656" cy="360040"/>
          </a:xfrm>
        </p:spPr>
        <p:txBody>
          <a:bodyPr>
            <a:noAutofit/>
          </a:bodyPr>
          <a:lstStyle/>
          <a:p>
            <a:r>
              <a:rPr lang="en-GB" sz="2400" dirty="0" smtClean="0"/>
              <a:t>P2.3 </a:t>
            </a:r>
            <a:r>
              <a:rPr lang="en-GB" sz="2400" dirty="0"/>
              <a:t>- Develop a complex </a:t>
            </a:r>
            <a:r>
              <a:rPr lang="en-GB" sz="2400" dirty="0" smtClean="0"/>
              <a:t>spreadsheet – Data Validation</a:t>
            </a:r>
            <a:endParaRPr lang="en-GB" sz="2400" dirty="0"/>
          </a:p>
        </p:txBody>
      </p:sp>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3984" t="5682" r="40734" b="54537"/>
          <a:stretch/>
        </p:blipFill>
        <p:spPr bwMode="auto">
          <a:xfrm>
            <a:off x="7540715" y="533521"/>
            <a:ext cx="1400869" cy="12392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9241" y="1988840"/>
            <a:ext cx="1472343" cy="11652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21847" y="3284984"/>
            <a:ext cx="1446558" cy="11448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97906" y="4552583"/>
            <a:ext cx="1491771" cy="11806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97905" y="5877272"/>
            <a:ext cx="1470499" cy="53516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731927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288" y="476672"/>
            <a:ext cx="8839200" cy="5328592"/>
          </a:xfrm>
        </p:spPr>
        <p:txBody>
          <a:bodyPr>
            <a:noAutofit/>
          </a:bodyPr>
          <a:lstStyle/>
          <a:p>
            <a:pPr marL="269875" indent="-255588"/>
            <a:r>
              <a:rPr lang="en-GB" sz="1800" dirty="0" smtClean="0">
                <a:latin typeface="Calibri" pitchFamily="34" charset="0"/>
                <a:cs typeface="Calibri" pitchFamily="34" charset="0"/>
              </a:rPr>
              <a:t>During this task, you needed to provide evidence of how you have implemented your system for Mob Mentality with a range of formulas. Three of the spreadsheet sheets should now be functioning but not look good. For M1.1, you will need to pretty it up with a range of Visual Cell and Sheet formatting that will aid the users of the spreadsheet.</a:t>
            </a:r>
            <a:endParaRPr lang="en-US" sz="1800" dirty="0" smtClean="0">
              <a:latin typeface="Calibri" pitchFamily="34" charset="0"/>
              <a:cs typeface="Calibri" pitchFamily="34" charset="0"/>
            </a:endParaRPr>
          </a:p>
          <a:p>
            <a:pPr marL="109728" indent="0">
              <a:buNone/>
            </a:pPr>
            <a:r>
              <a:rPr lang="en-US" sz="1800" b="1" dirty="0" smtClean="0">
                <a:latin typeface="Calibri" pitchFamily="34" charset="0"/>
                <a:cs typeface="Calibri" pitchFamily="34" charset="0"/>
              </a:rPr>
              <a:t>M1.1 - Task 08</a:t>
            </a:r>
            <a:r>
              <a:rPr lang="en-US" sz="1800" dirty="0" smtClean="0">
                <a:latin typeface="Calibri" pitchFamily="34" charset="0"/>
                <a:cs typeface="Calibri" pitchFamily="34" charset="0"/>
              </a:rPr>
              <a:t> </a:t>
            </a:r>
            <a:r>
              <a:rPr lang="en-US" sz="1800" dirty="0">
                <a:latin typeface="Calibri" pitchFamily="34" charset="0"/>
                <a:cs typeface="Calibri" pitchFamily="34" charset="0"/>
              </a:rPr>
              <a:t>- </a:t>
            </a:r>
            <a:r>
              <a:rPr lang="en-GB" sz="1800" dirty="0">
                <a:solidFill>
                  <a:schemeClr val="dk1"/>
                </a:solidFill>
                <a:latin typeface="Calibri" pitchFamily="34" charset="0"/>
                <a:cs typeface="Calibri" pitchFamily="34" charset="0"/>
              </a:rPr>
              <a:t>Use </a:t>
            </a:r>
            <a:r>
              <a:rPr lang="en-GB" sz="1800" dirty="0" smtClean="0">
                <a:solidFill>
                  <a:schemeClr val="dk1"/>
                </a:solidFill>
                <a:latin typeface="Calibri" pitchFamily="34" charset="0"/>
                <a:cs typeface="Calibri" pitchFamily="34" charset="0"/>
              </a:rPr>
              <a:t>Visual, Cell and Sheet formatting </a:t>
            </a:r>
            <a:r>
              <a:rPr lang="en-GB" sz="1800" dirty="0">
                <a:solidFill>
                  <a:schemeClr val="dk1"/>
                </a:solidFill>
                <a:latin typeface="Calibri" pitchFamily="34" charset="0"/>
                <a:cs typeface="Calibri" pitchFamily="34" charset="0"/>
              </a:rPr>
              <a:t>to enhance the complex spreadsheet </a:t>
            </a:r>
            <a:r>
              <a:rPr lang="en-GB" sz="1800" dirty="0" smtClean="0">
                <a:solidFill>
                  <a:schemeClr val="dk1"/>
                </a:solidFill>
                <a:latin typeface="Calibri" pitchFamily="34" charset="0"/>
                <a:cs typeface="Calibri" pitchFamily="34" charset="0"/>
              </a:rPr>
              <a:t>model.</a:t>
            </a:r>
          </a:p>
          <a:p>
            <a:pPr marL="109728" indent="0">
              <a:buNone/>
            </a:pPr>
            <a:endParaRPr lang="en-GB" sz="1800" dirty="0">
              <a:solidFill>
                <a:schemeClr val="dk1"/>
              </a:solidFill>
              <a:latin typeface="Calibri" pitchFamily="34" charset="0"/>
              <a:cs typeface="Calibri" pitchFamily="34" charset="0"/>
            </a:endParaRPr>
          </a:p>
          <a:p>
            <a:pPr marL="109728" indent="0">
              <a:buNone/>
            </a:pPr>
            <a:endParaRPr lang="en-GB" sz="1800" dirty="0" smtClean="0">
              <a:solidFill>
                <a:schemeClr val="dk1"/>
              </a:solidFill>
              <a:latin typeface="Calibri" pitchFamily="34" charset="0"/>
              <a:cs typeface="Calibri" pitchFamily="34" charset="0"/>
            </a:endParaRPr>
          </a:p>
          <a:p>
            <a:pPr marL="109728" indent="0">
              <a:buNone/>
            </a:pPr>
            <a:endParaRPr lang="en-GB" sz="1800" dirty="0">
              <a:solidFill>
                <a:schemeClr val="dk1"/>
              </a:solidFill>
              <a:latin typeface="Calibri" pitchFamily="34" charset="0"/>
              <a:cs typeface="Calibri" pitchFamily="34" charset="0"/>
            </a:endParaRPr>
          </a:p>
          <a:p>
            <a:pPr marL="109728" indent="0">
              <a:buNone/>
            </a:pPr>
            <a:endParaRPr lang="en-GB" sz="1800" dirty="0" smtClean="0">
              <a:solidFill>
                <a:schemeClr val="dk1"/>
              </a:solidFill>
              <a:latin typeface="Calibri" pitchFamily="34" charset="0"/>
              <a:cs typeface="Calibri" pitchFamily="34" charset="0"/>
            </a:endParaRPr>
          </a:p>
          <a:p>
            <a:pPr marL="109728" indent="0">
              <a:buNone/>
            </a:pPr>
            <a:endParaRPr lang="en-GB" sz="1800" dirty="0">
              <a:solidFill>
                <a:schemeClr val="dk1"/>
              </a:solidFill>
              <a:latin typeface="Calibri" pitchFamily="34" charset="0"/>
              <a:cs typeface="Calibri" pitchFamily="34" charset="0"/>
            </a:endParaRPr>
          </a:p>
          <a:p>
            <a:pPr marL="109728" indent="0">
              <a:buNone/>
            </a:pPr>
            <a:endParaRPr lang="en-GB" sz="1800" dirty="0" smtClean="0">
              <a:solidFill>
                <a:schemeClr val="dk1"/>
              </a:solidFill>
              <a:latin typeface="Calibri" pitchFamily="34" charset="0"/>
              <a:cs typeface="Calibri" pitchFamily="34" charset="0"/>
            </a:endParaRPr>
          </a:p>
          <a:p>
            <a:pPr marL="109728" indent="0">
              <a:buNone/>
            </a:pPr>
            <a:endParaRPr lang="en-GB" sz="1800" dirty="0">
              <a:solidFill>
                <a:schemeClr val="dk1"/>
              </a:solidFill>
              <a:latin typeface="Calibri" pitchFamily="34" charset="0"/>
              <a:cs typeface="Calibri" pitchFamily="34" charset="0"/>
            </a:endParaRPr>
          </a:p>
          <a:p>
            <a:pPr marL="0" indent="0">
              <a:buNone/>
            </a:pPr>
            <a:r>
              <a:rPr lang="en-US" sz="1800" b="1" dirty="0" smtClean="0">
                <a:latin typeface="Calibri" pitchFamily="34" charset="0"/>
                <a:cs typeface="Calibri" pitchFamily="34" charset="0"/>
              </a:rPr>
              <a:t>P4.1 - Task 09 </a:t>
            </a:r>
            <a:r>
              <a:rPr lang="en-US" sz="1800" b="1" dirty="0">
                <a:latin typeface="Calibri" pitchFamily="34" charset="0"/>
                <a:cs typeface="Calibri" pitchFamily="34" charset="0"/>
              </a:rPr>
              <a:t>- </a:t>
            </a:r>
            <a:r>
              <a:rPr lang="en-US" sz="1800" dirty="0">
                <a:latin typeface="Calibri" pitchFamily="34" charset="0"/>
                <a:cs typeface="Calibri" pitchFamily="34" charset="0"/>
              </a:rPr>
              <a:t>Create an effective user interface that users can use within your spreadsheet system for entering details for the customers and </a:t>
            </a:r>
            <a:r>
              <a:rPr lang="en-US" sz="1800" dirty="0" smtClean="0">
                <a:latin typeface="Calibri" pitchFamily="34" charset="0"/>
                <a:cs typeface="Calibri" pitchFamily="34" charset="0"/>
              </a:rPr>
              <a:t>orders</a:t>
            </a:r>
          </a:p>
          <a:p>
            <a:pPr marL="285750" indent="-285750"/>
            <a:r>
              <a:rPr lang="en-GB" sz="1800" dirty="0">
                <a:latin typeface="Calibri" pitchFamily="34" charset="0"/>
                <a:cs typeface="Calibri" pitchFamily="34" charset="0"/>
              </a:rPr>
              <a:t>Us</a:t>
            </a:r>
            <a:r>
              <a:rPr lang="en-US" sz="1800" dirty="0">
                <a:latin typeface="Calibri" pitchFamily="34" charset="0"/>
                <a:cs typeface="Calibri" pitchFamily="34" charset="0"/>
              </a:rPr>
              <a:t>e </a:t>
            </a:r>
            <a:r>
              <a:rPr lang="en-US" sz="1800" dirty="0" smtClean="0">
                <a:latin typeface="Calibri" pitchFamily="34" charset="0"/>
                <a:cs typeface="Calibri" pitchFamily="34" charset="0"/>
              </a:rPr>
              <a:t>the following sub-headings </a:t>
            </a:r>
            <a:r>
              <a:rPr lang="en-US" sz="1800" dirty="0">
                <a:latin typeface="Calibri" pitchFamily="34" charset="0"/>
                <a:cs typeface="Calibri" pitchFamily="34" charset="0"/>
              </a:rPr>
              <a:t>to describe the various techniques used, with screenshot evidence.</a:t>
            </a:r>
          </a:p>
          <a:p>
            <a:endParaRPr lang="en-US" sz="1600" dirty="0" smtClean="0">
              <a:latin typeface="Calibri" pitchFamily="34" charset="0"/>
              <a:cs typeface="Calibri" pitchFamily="34" charset="0"/>
            </a:endParaRPr>
          </a:p>
          <a:p>
            <a:endParaRPr lang="en-US" sz="1400" dirty="0">
              <a:latin typeface="Calibri" pitchFamily="34" charset="0"/>
              <a:cs typeface="Calibri" pitchFamily="34" charset="0"/>
            </a:endParaRPr>
          </a:p>
          <a:p>
            <a:pPr marL="0" indent="0">
              <a:buNone/>
            </a:pPr>
            <a:endParaRPr lang="en-GB" sz="1600" dirty="0">
              <a:latin typeface="Calibri" pitchFamily="34" charset="0"/>
              <a:cs typeface="Calibri" pitchFamily="34" charset="0"/>
            </a:endParaRPr>
          </a:p>
          <a:p>
            <a:pPr marL="109728" indent="0">
              <a:buNone/>
            </a:pPr>
            <a:endParaRPr lang="en-US" sz="1800" dirty="0">
              <a:latin typeface="Calibri" pitchFamily="34" charset="0"/>
              <a:cs typeface="Calibri" pitchFamily="34" charset="0"/>
            </a:endParaRPr>
          </a:p>
        </p:txBody>
      </p:sp>
      <p:sp>
        <p:nvSpPr>
          <p:cNvPr id="2" name="Title 1"/>
          <p:cNvSpPr>
            <a:spLocks noGrp="1"/>
          </p:cNvSpPr>
          <p:nvPr>
            <p:ph type="title"/>
          </p:nvPr>
        </p:nvSpPr>
        <p:spPr>
          <a:xfrm>
            <a:off x="72008" y="69702"/>
            <a:ext cx="8964488" cy="334962"/>
          </a:xfrm>
        </p:spPr>
        <p:txBody>
          <a:bodyPr>
            <a:noAutofit/>
          </a:bodyPr>
          <a:lstStyle/>
          <a:p>
            <a:r>
              <a:rPr lang="en-US" sz="2500" dirty="0" smtClean="0"/>
              <a:t>M1.1</a:t>
            </a:r>
            <a:r>
              <a:rPr lang="en-US" sz="2500" b="1" dirty="0" smtClean="0"/>
              <a:t> – Formatting the Spreadsheet – Design and Layout</a:t>
            </a:r>
            <a:endParaRPr lang="en-US" sz="2500" b="1" dirty="0"/>
          </a:p>
        </p:txBody>
      </p:sp>
      <p:graphicFrame>
        <p:nvGraphicFramePr>
          <p:cNvPr id="17" name="Table 16"/>
          <p:cNvGraphicFramePr>
            <a:graphicFrameLocks noGrp="1"/>
          </p:cNvGraphicFramePr>
          <p:nvPr>
            <p:extLst>
              <p:ext uri="{D42A27DB-BD31-4B8C-83A1-F6EECF244321}">
                <p14:modId xmlns:p14="http://schemas.microsoft.com/office/powerpoint/2010/main" val="2102422674"/>
              </p:ext>
            </p:extLst>
          </p:nvPr>
        </p:nvGraphicFramePr>
        <p:xfrm>
          <a:off x="251520" y="2420888"/>
          <a:ext cx="8712969" cy="1944216"/>
        </p:xfrm>
        <a:graphic>
          <a:graphicData uri="http://schemas.openxmlformats.org/drawingml/2006/table">
            <a:tbl>
              <a:tblPr firstRow="1" bandRow="1">
                <a:tableStyleId>{5C22544A-7EE6-4342-B048-85BDC9FD1C3A}</a:tableStyleId>
              </a:tblPr>
              <a:tblGrid>
                <a:gridCol w="2904323"/>
                <a:gridCol w="2904323"/>
                <a:gridCol w="2904323"/>
              </a:tblGrid>
              <a:tr h="145897">
                <a:tc>
                  <a:txBody>
                    <a:bodyPr/>
                    <a:lstStyle/>
                    <a:p>
                      <a:pPr algn="ctr"/>
                      <a:r>
                        <a:rPr lang="en-GB" sz="1600" dirty="0" smtClean="0">
                          <a:latin typeface="Calibri" pitchFamily="34" charset="0"/>
                          <a:cs typeface="Calibri" pitchFamily="34" charset="0"/>
                        </a:rPr>
                        <a:t>Visual formatting</a:t>
                      </a:r>
                      <a:endParaRPr lang="en-GB" sz="1600" dirty="0">
                        <a:latin typeface="Calibri" pitchFamily="34" charset="0"/>
                        <a:cs typeface="Calibri" pitchFamily="34" charset="0"/>
                      </a:endParaRPr>
                    </a:p>
                  </a:txBody>
                  <a:tcPr/>
                </a:tc>
                <a:tc>
                  <a:txBody>
                    <a:bodyPr/>
                    <a:lstStyle/>
                    <a:p>
                      <a:pPr algn="ctr"/>
                      <a:r>
                        <a:rPr lang="en-GB" sz="1600" dirty="0" smtClean="0">
                          <a:latin typeface="Calibri" pitchFamily="34" charset="0"/>
                          <a:cs typeface="Calibri" pitchFamily="34" charset="0"/>
                        </a:rPr>
                        <a:t>Cell Formatting</a:t>
                      </a:r>
                      <a:endParaRPr lang="en-GB" sz="1600" dirty="0">
                        <a:latin typeface="Calibri" pitchFamily="34" charset="0"/>
                        <a:cs typeface="Calibri" pitchFamily="34" charset="0"/>
                      </a:endParaRPr>
                    </a:p>
                  </a:txBody>
                  <a:tcPr/>
                </a:tc>
                <a:tc>
                  <a:txBody>
                    <a:bodyPr/>
                    <a:lstStyle/>
                    <a:p>
                      <a:pPr algn="ctr"/>
                      <a:r>
                        <a:rPr lang="en-GB" sz="1600" dirty="0" smtClean="0">
                          <a:latin typeface="Calibri" pitchFamily="34" charset="0"/>
                          <a:cs typeface="Calibri" pitchFamily="34" charset="0"/>
                        </a:rPr>
                        <a:t>Sheet Formatting</a:t>
                      </a:r>
                      <a:endParaRPr lang="en-GB" sz="1600" dirty="0">
                        <a:latin typeface="Calibri" pitchFamily="34" charset="0"/>
                        <a:cs typeface="Calibri" pitchFamily="34" charset="0"/>
                      </a:endParaRPr>
                    </a:p>
                  </a:txBody>
                  <a:tcPr/>
                </a:tc>
              </a:tr>
              <a:tr h="1608936">
                <a:tc>
                  <a:txBody>
                    <a:bodyPr/>
                    <a:lstStyle/>
                    <a:p>
                      <a:pPr marL="534988" lvl="0" indent="-357188" algn="l">
                        <a:buFont typeface="+mj-lt"/>
                        <a:buAutoNum type="arabicPeriod"/>
                      </a:pPr>
                      <a:r>
                        <a:rPr lang="en-US" sz="1600" b="1" dirty="0" smtClean="0">
                          <a:solidFill>
                            <a:schemeClr val="tx1"/>
                          </a:solidFill>
                          <a:latin typeface="Calibri" pitchFamily="34" charset="0"/>
                          <a:cs typeface="Calibri" pitchFamily="34" charset="0"/>
                        </a:rPr>
                        <a:t>Font Style and Size</a:t>
                      </a:r>
                    </a:p>
                    <a:p>
                      <a:pPr marL="534988" lvl="0" indent="-357188" algn="l">
                        <a:buFont typeface="+mj-lt"/>
                        <a:buAutoNum type="arabicPeriod"/>
                      </a:pPr>
                      <a:r>
                        <a:rPr lang="en-US" sz="1600" b="1" dirty="0" smtClean="0">
                          <a:solidFill>
                            <a:schemeClr val="tx1"/>
                          </a:solidFill>
                          <a:latin typeface="Calibri" pitchFamily="34" charset="0"/>
                          <a:cs typeface="Calibri" pitchFamily="34" charset="0"/>
                        </a:rPr>
                        <a:t>Colour</a:t>
                      </a:r>
                    </a:p>
                    <a:p>
                      <a:pPr marL="534988" lvl="0" indent="-357188" algn="l">
                        <a:buFont typeface="+mj-lt"/>
                        <a:buAutoNum type="arabicPeriod"/>
                      </a:pPr>
                      <a:r>
                        <a:rPr lang="en-US" sz="1600" b="1" dirty="0" smtClean="0">
                          <a:solidFill>
                            <a:schemeClr val="tx1"/>
                          </a:solidFill>
                          <a:latin typeface="Calibri" pitchFamily="34" charset="0"/>
                          <a:cs typeface="Calibri" pitchFamily="34" charset="0"/>
                        </a:rPr>
                        <a:t>Font</a:t>
                      </a:r>
                      <a:r>
                        <a:rPr lang="en-US" sz="1600" b="1" baseline="0" dirty="0" smtClean="0">
                          <a:solidFill>
                            <a:schemeClr val="tx1"/>
                          </a:solidFill>
                          <a:latin typeface="Calibri" pitchFamily="34" charset="0"/>
                          <a:cs typeface="Calibri" pitchFamily="34" charset="0"/>
                        </a:rPr>
                        <a:t> </a:t>
                      </a:r>
                      <a:r>
                        <a:rPr lang="en-US" sz="1600" b="1" dirty="0" smtClean="0">
                          <a:solidFill>
                            <a:schemeClr val="tx1"/>
                          </a:solidFill>
                          <a:latin typeface="Calibri" pitchFamily="34" charset="0"/>
                          <a:cs typeface="Calibri" pitchFamily="34" charset="0"/>
                        </a:rPr>
                        <a:t>Alignment</a:t>
                      </a:r>
                    </a:p>
                    <a:p>
                      <a:pPr marL="534988" lvl="0" indent="-357188" algn="l">
                        <a:buFont typeface="+mj-lt"/>
                        <a:buAutoNum type="arabicPeriod"/>
                      </a:pPr>
                      <a:r>
                        <a:rPr lang="en-US" sz="1600" b="1" dirty="0" smtClean="0">
                          <a:solidFill>
                            <a:schemeClr val="tx1"/>
                          </a:solidFill>
                          <a:latin typeface="Calibri" pitchFamily="34" charset="0"/>
                          <a:cs typeface="Calibri" pitchFamily="34" charset="0"/>
                        </a:rPr>
                        <a:t>Text Direction</a:t>
                      </a:r>
                    </a:p>
                    <a:p>
                      <a:pPr marL="534988" lvl="0" indent="-357188" algn="l">
                        <a:buFont typeface="+mj-lt"/>
                        <a:buAutoNum type="arabicPeriod"/>
                      </a:pPr>
                      <a:r>
                        <a:rPr lang="en-US" sz="1600" b="1" dirty="0" smtClean="0">
                          <a:solidFill>
                            <a:schemeClr val="tx1"/>
                          </a:solidFill>
                          <a:latin typeface="Calibri" pitchFamily="34" charset="0"/>
                          <a:cs typeface="Calibri" pitchFamily="34" charset="0"/>
                        </a:rPr>
                        <a:t>Borders</a:t>
                      </a:r>
                    </a:p>
                    <a:p>
                      <a:pPr marL="534988" lvl="0" indent="-357188" algn="l">
                        <a:buFont typeface="+mj-lt"/>
                        <a:buAutoNum type="arabicPeriod"/>
                      </a:pPr>
                      <a:r>
                        <a:rPr lang="en-US" sz="1600" b="1" dirty="0" smtClean="0">
                          <a:solidFill>
                            <a:schemeClr val="tx1"/>
                          </a:solidFill>
                          <a:latin typeface="Calibri" pitchFamily="34" charset="0"/>
                          <a:cs typeface="Calibri" pitchFamily="34" charset="0"/>
                        </a:rPr>
                        <a:t>Shading</a:t>
                      </a:r>
                    </a:p>
                  </a:txBody>
                  <a:tcPr/>
                </a:tc>
                <a:tc>
                  <a:txBody>
                    <a:bodyPr/>
                    <a:lstStyle/>
                    <a:p>
                      <a:pPr marL="534988" lvl="0" indent="-357188" algn="l">
                        <a:buFont typeface="+mj-lt"/>
                        <a:buAutoNum type="arabicPeriod"/>
                      </a:pPr>
                      <a:r>
                        <a:rPr lang="en-US" sz="1600" b="1" dirty="0" smtClean="0">
                          <a:solidFill>
                            <a:schemeClr val="tx1"/>
                          </a:solidFill>
                          <a:latin typeface="Calibri" pitchFamily="34" charset="0"/>
                          <a:cs typeface="Calibri" pitchFamily="34" charset="0"/>
                        </a:rPr>
                        <a:t>Text</a:t>
                      </a:r>
                    </a:p>
                    <a:p>
                      <a:pPr marL="534988" lvl="0" indent="-357188" algn="l">
                        <a:buFont typeface="+mj-lt"/>
                        <a:buAutoNum type="arabicPeriod"/>
                      </a:pPr>
                      <a:r>
                        <a:rPr lang="en-US" sz="1600" b="1" dirty="0" smtClean="0">
                          <a:solidFill>
                            <a:schemeClr val="tx1"/>
                          </a:solidFill>
                          <a:latin typeface="Calibri" pitchFamily="34" charset="0"/>
                          <a:cs typeface="Calibri" pitchFamily="34" charset="0"/>
                        </a:rPr>
                        <a:t>Time</a:t>
                      </a:r>
                    </a:p>
                    <a:p>
                      <a:pPr marL="534988" lvl="0" indent="-357188" algn="l">
                        <a:buFont typeface="+mj-lt"/>
                        <a:buAutoNum type="arabicPeriod"/>
                      </a:pPr>
                      <a:r>
                        <a:rPr lang="en-US" sz="1600" b="1" dirty="0" smtClean="0">
                          <a:solidFill>
                            <a:schemeClr val="tx1"/>
                          </a:solidFill>
                          <a:latin typeface="Calibri" pitchFamily="34" charset="0"/>
                          <a:cs typeface="Calibri" pitchFamily="34" charset="0"/>
                        </a:rPr>
                        <a:t>Currency</a:t>
                      </a:r>
                    </a:p>
                    <a:p>
                      <a:pPr marL="534988" lvl="0" indent="-357188" algn="l">
                        <a:buFont typeface="+mj-lt"/>
                        <a:buAutoNum type="arabicPeriod"/>
                      </a:pPr>
                      <a:r>
                        <a:rPr lang="en-US" sz="1600" b="1" dirty="0" smtClean="0">
                          <a:solidFill>
                            <a:schemeClr val="tx1"/>
                          </a:solidFill>
                          <a:latin typeface="Calibri" pitchFamily="34" charset="0"/>
                          <a:cs typeface="Calibri" pitchFamily="34" charset="0"/>
                        </a:rPr>
                        <a:t>Integer</a:t>
                      </a:r>
                    </a:p>
                    <a:p>
                      <a:pPr marL="534988" lvl="0" indent="-357188" algn="l">
                        <a:buFont typeface="+mj-lt"/>
                        <a:buAutoNum type="arabicPeriod"/>
                      </a:pPr>
                      <a:r>
                        <a:rPr lang="en-US" sz="1600" b="1" dirty="0" smtClean="0">
                          <a:solidFill>
                            <a:schemeClr val="tx1"/>
                          </a:solidFill>
                          <a:latin typeface="Calibri" pitchFamily="34" charset="0"/>
                          <a:cs typeface="Calibri" pitchFamily="34" charset="0"/>
                        </a:rPr>
                        <a:t>Conditional Formatting</a:t>
                      </a:r>
                    </a:p>
                  </a:txBody>
                  <a:tcPr/>
                </a:tc>
                <a:tc>
                  <a:txBody>
                    <a:bodyPr/>
                    <a:lstStyle/>
                    <a:p>
                      <a:pPr marL="534988" marR="0" indent="-357188" algn="l" defTabSz="914400" rtl="0" eaLnBrk="1" fontAlgn="auto" latinLnBrk="0" hangingPunct="1">
                        <a:lnSpc>
                          <a:spcPct val="100000"/>
                        </a:lnSpc>
                        <a:spcBef>
                          <a:spcPts val="0"/>
                        </a:spcBef>
                        <a:spcAft>
                          <a:spcPts val="0"/>
                        </a:spcAft>
                        <a:buClrTx/>
                        <a:buSzTx/>
                        <a:buFont typeface="+mj-lt"/>
                        <a:buAutoNum type="arabicPeriod"/>
                        <a:tabLst/>
                        <a:defRPr/>
                      </a:pPr>
                      <a:r>
                        <a:rPr lang="en-US" sz="1600" b="1" dirty="0" smtClean="0">
                          <a:solidFill>
                            <a:schemeClr val="tx1"/>
                          </a:solidFill>
                          <a:latin typeface="Calibri" pitchFamily="34" charset="0"/>
                          <a:cs typeface="Calibri" pitchFamily="34" charset="0"/>
                        </a:rPr>
                        <a:t>Named Cells and Ranges</a:t>
                      </a:r>
                    </a:p>
                    <a:p>
                      <a:pPr marL="534988" marR="0" indent="-357188" algn="l" defTabSz="914400" rtl="0" eaLnBrk="1" fontAlgn="auto" latinLnBrk="0" hangingPunct="1">
                        <a:lnSpc>
                          <a:spcPct val="100000"/>
                        </a:lnSpc>
                        <a:spcBef>
                          <a:spcPts val="0"/>
                        </a:spcBef>
                        <a:spcAft>
                          <a:spcPts val="0"/>
                        </a:spcAft>
                        <a:buClrTx/>
                        <a:buSzTx/>
                        <a:buFont typeface="+mj-lt"/>
                        <a:buAutoNum type="arabicPeriod"/>
                        <a:tabLst/>
                        <a:defRPr/>
                      </a:pPr>
                      <a:r>
                        <a:rPr lang="en-GB" sz="1600" b="1" dirty="0" smtClean="0">
                          <a:solidFill>
                            <a:schemeClr val="tx1"/>
                          </a:solidFill>
                          <a:latin typeface="Calibri" pitchFamily="34" charset="0"/>
                          <a:cs typeface="Calibri" pitchFamily="34" charset="0"/>
                        </a:rPr>
                        <a:t>Navigation Links</a:t>
                      </a:r>
                    </a:p>
                    <a:p>
                      <a:pPr marL="534988" marR="0" indent="-357188" algn="l" defTabSz="914400" rtl="0" eaLnBrk="1" fontAlgn="auto" latinLnBrk="0" hangingPunct="1">
                        <a:lnSpc>
                          <a:spcPct val="100000"/>
                        </a:lnSpc>
                        <a:spcBef>
                          <a:spcPts val="0"/>
                        </a:spcBef>
                        <a:spcAft>
                          <a:spcPts val="0"/>
                        </a:spcAft>
                        <a:buClrTx/>
                        <a:buSzTx/>
                        <a:buFont typeface="+mj-lt"/>
                        <a:buAutoNum type="arabicPeriod"/>
                        <a:tabLst/>
                        <a:defRPr/>
                      </a:pPr>
                      <a:r>
                        <a:rPr lang="en-GB" sz="1600" b="1" dirty="0" smtClean="0">
                          <a:solidFill>
                            <a:schemeClr val="tx1"/>
                          </a:solidFill>
                          <a:latin typeface="Calibri" pitchFamily="34" charset="0"/>
                          <a:cs typeface="Calibri" pitchFamily="34" charset="0"/>
                        </a:rPr>
                        <a:t>Page Orientation</a:t>
                      </a:r>
                    </a:p>
                    <a:p>
                      <a:pPr marL="534988" marR="0" lvl="0" indent="-357188" algn="l" defTabSz="914400" rtl="0" eaLnBrk="1" fontAlgn="auto" latinLnBrk="0" hangingPunct="1">
                        <a:lnSpc>
                          <a:spcPct val="100000"/>
                        </a:lnSpc>
                        <a:spcBef>
                          <a:spcPts val="0"/>
                        </a:spcBef>
                        <a:spcAft>
                          <a:spcPts val="0"/>
                        </a:spcAft>
                        <a:buClrTx/>
                        <a:buSzTx/>
                        <a:buFont typeface="+mj-lt"/>
                        <a:buAutoNum type="arabicPeriod"/>
                        <a:tabLst/>
                        <a:defRPr/>
                      </a:pPr>
                      <a:r>
                        <a:rPr lang="en-US" sz="1600" b="1" dirty="0" smtClean="0">
                          <a:solidFill>
                            <a:schemeClr val="tx1"/>
                          </a:solidFill>
                          <a:latin typeface="Calibri" pitchFamily="34" charset="0"/>
                          <a:cs typeface="Calibri" pitchFamily="34" charset="0"/>
                        </a:rPr>
                        <a:t>Header and Footer</a:t>
                      </a:r>
                      <a:endParaRPr lang="en-GB" sz="1600" dirty="0">
                        <a:latin typeface="Calibri" pitchFamily="34" charset="0"/>
                        <a:cs typeface="Calibri" pitchFamily="34" charset="0"/>
                      </a:endParaRPr>
                    </a:p>
                  </a:txBody>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171623212"/>
              </p:ext>
            </p:extLst>
          </p:nvPr>
        </p:nvGraphicFramePr>
        <p:xfrm>
          <a:off x="251520" y="5962992"/>
          <a:ext cx="8735888" cy="304800"/>
        </p:xfrm>
        <a:graphic>
          <a:graphicData uri="http://schemas.openxmlformats.org/drawingml/2006/table">
            <a:tbl>
              <a:tblPr firstRow="1" bandRow="1">
                <a:tableStyleId>{5C22544A-7EE6-4342-B048-85BDC9FD1C3A}</a:tableStyleId>
              </a:tblPr>
              <a:tblGrid>
                <a:gridCol w="2183972"/>
                <a:gridCol w="2352532"/>
                <a:gridCol w="2448272"/>
                <a:gridCol w="1751112"/>
              </a:tblGrid>
              <a:tr h="0">
                <a:tc>
                  <a:txBody>
                    <a:bodyPr/>
                    <a:lstStyle/>
                    <a:p>
                      <a:pPr marL="0" lvl="0" indent="0" algn="ctr">
                        <a:buFont typeface="Arial" pitchFamily="34" charset="0"/>
                        <a:buNone/>
                      </a:pPr>
                      <a:r>
                        <a:rPr lang="en-US" sz="1400" dirty="0" smtClean="0"/>
                        <a:t>Formulas</a:t>
                      </a:r>
                      <a:r>
                        <a:rPr lang="en-US" sz="1400" baseline="0" dirty="0" smtClean="0"/>
                        <a:t> + Functions</a:t>
                      </a:r>
                      <a:endParaRPr lang="en-US" sz="1400" b="1" dirty="0" smtClean="0">
                        <a:solidFill>
                          <a:schemeClr val="tx1"/>
                        </a:solidFill>
                        <a:latin typeface="Calibri" pitchFamily="34" charset="0"/>
                        <a:cs typeface="Calibri" pitchFamily="34" charset="0"/>
                      </a:endParaRPr>
                    </a:p>
                  </a:txBody>
                  <a:tcPr anchor="ctr"/>
                </a:tc>
                <a:tc>
                  <a:txBody>
                    <a:bodyPr/>
                    <a:lstStyle/>
                    <a:p>
                      <a:pPr algn="ctr"/>
                      <a:r>
                        <a:rPr lang="en-US" sz="1400" dirty="0" smtClean="0"/>
                        <a:t>Named Cells and Ranges</a:t>
                      </a:r>
                      <a:endParaRPr lang="en-GB" sz="1400" b="1" dirty="0">
                        <a:solidFill>
                          <a:schemeClr val="tx1"/>
                        </a:solidFill>
                        <a:latin typeface="Calibri" pitchFamily="34" charset="0"/>
                        <a:cs typeface="Calibri"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Drop Down List or Filters</a:t>
                      </a:r>
                      <a:endParaRPr lang="en-GB" sz="1400" b="1"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Macros + Code</a:t>
                      </a:r>
                      <a:endParaRPr lang="en-GB" sz="1400" b="1" dirty="0">
                        <a:solidFill>
                          <a:schemeClr val="tx1"/>
                        </a:solidFill>
                        <a:latin typeface="Calibri" pitchFamily="34" charset="0"/>
                        <a:cs typeface="Calibri" pitchFamily="34" charset="0"/>
                      </a:endParaRPr>
                    </a:p>
                  </a:txBody>
                  <a:tcPr anchor="ctr"/>
                </a:tc>
              </a:tr>
            </a:tbl>
          </a:graphicData>
        </a:graphic>
      </p:graphicFrame>
    </p:spTree>
    <p:extLst>
      <p:ext uri="{BB962C8B-B14F-4D97-AF65-F5344CB8AC3E}">
        <p14:creationId xmlns:p14="http://schemas.microsoft.com/office/powerpoint/2010/main" val="71391429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19472"/>
            <a:ext cx="8839200" cy="5257800"/>
          </a:xfrm>
        </p:spPr>
        <p:txBody>
          <a:bodyPr>
            <a:noAutofit/>
          </a:bodyPr>
          <a:lstStyle/>
          <a:p>
            <a:pPr marL="285750" indent="-285750"/>
            <a:r>
              <a:rPr lang="en-US" sz="1600" dirty="0" smtClean="0">
                <a:latin typeface="Calibri" pitchFamily="34" charset="0"/>
                <a:cs typeface="Calibri" pitchFamily="34" charset="0"/>
              </a:rPr>
              <a:t>Your spreadsheet should be looking good by now with all the formatting and formulas in place. It is time to make it more functional. With the order sheet all working you will need to generate a macro that copies the order information onto another sheet called Invoice. This should be a ready to print sheet for the customer to attach to their orders. There will be similarities with the order sheet but needs standard invoice text and layout including logo, discount, Invoice Number, delivery formula and VAT formula.</a:t>
            </a:r>
          </a:p>
          <a:p>
            <a:pPr marL="285750" indent="-285750"/>
            <a:r>
              <a:rPr lang="en-US" sz="1600" dirty="0" smtClean="0">
                <a:latin typeface="Calibri" pitchFamily="34" charset="0"/>
                <a:cs typeface="Calibri" pitchFamily="34" charset="0"/>
              </a:rPr>
              <a:t>The macro created should be on the Order page and should copy the current information into the appropriate cells on the Invoice page and paste the same information onto a new line onto a fifth sheet called Sales.</a:t>
            </a:r>
          </a:p>
          <a:p>
            <a:pPr marL="0" indent="0">
              <a:buNone/>
            </a:pPr>
            <a:r>
              <a:rPr lang="en-US" sz="1600" b="1" dirty="0" smtClean="0">
                <a:latin typeface="Calibri" pitchFamily="34" charset="0"/>
                <a:cs typeface="Calibri" pitchFamily="34" charset="0"/>
              </a:rPr>
              <a:t>P4.2 - Task 10 - </a:t>
            </a:r>
            <a:r>
              <a:rPr lang="en-US" sz="1600" dirty="0" smtClean="0">
                <a:latin typeface="Calibri" pitchFamily="34" charset="0"/>
                <a:cs typeface="Calibri" pitchFamily="34" charset="0"/>
              </a:rPr>
              <a:t>Create an interface with Macro that will generate and prepare for print a Sales Invoice.</a:t>
            </a:r>
          </a:p>
          <a:p>
            <a:pPr marL="269875" indent="-255588"/>
            <a:r>
              <a:rPr lang="en-GB" sz="1600" dirty="0" smtClean="0">
                <a:latin typeface="Calibri" pitchFamily="34" charset="0"/>
                <a:cs typeface="Calibri" pitchFamily="34" charset="0"/>
              </a:rPr>
              <a:t>Describe </a:t>
            </a:r>
            <a:r>
              <a:rPr lang="en-US" sz="1600" dirty="0" smtClean="0">
                <a:latin typeface="Calibri" pitchFamily="34" charset="0"/>
                <a:cs typeface="Calibri" pitchFamily="34" charset="0"/>
              </a:rPr>
              <a:t>the </a:t>
            </a:r>
            <a:r>
              <a:rPr lang="en-US" sz="1600" dirty="0">
                <a:latin typeface="Calibri" pitchFamily="34" charset="0"/>
                <a:cs typeface="Calibri" pitchFamily="34" charset="0"/>
              </a:rPr>
              <a:t>various techniques used, with screenshot evidence</a:t>
            </a:r>
            <a:r>
              <a:rPr lang="en-US" sz="1600" dirty="0" smtClean="0">
                <a:latin typeface="Calibri" pitchFamily="34" charset="0"/>
                <a:cs typeface="Calibri" pitchFamily="34" charset="0"/>
              </a:rPr>
              <a:t>. The Invoice must </a:t>
            </a:r>
            <a:r>
              <a:rPr lang="en-US" sz="1600" dirty="0">
                <a:latin typeface="Calibri" pitchFamily="34" charset="0"/>
                <a:cs typeface="Calibri" pitchFamily="34" charset="0"/>
              </a:rPr>
              <a:t>have a facility to allow the user to print the document in an appropriate page orientation with the </a:t>
            </a:r>
            <a:r>
              <a:rPr lang="en-US" sz="1600" dirty="0" smtClean="0">
                <a:latin typeface="Calibri" pitchFamily="34" charset="0"/>
                <a:cs typeface="Calibri" pitchFamily="34" charset="0"/>
              </a:rPr>
              <a:t>Mob Mentality logo, address </a:t>
            </a:r>
            <a:r>
              <a:rPr lang="en-US" sz="1600" dirty="0">
                <a:latin typeface="Calibri" pitchFamily="34" charset="0"/>
                <a:cs typeface="Calibri" pitchFamily="34" charset="0"/>
              </a:rPr>
              <a:t>and payment details allocated within the header and </a:t>
            </a:r>
            <a:r>
              <a:rPr lang="en-US" sz="1600" dirty="0" smtClean="0">
                <a:latin typeface="Calibri" pitchFamily="34" charset="0"/>
                <a:cs typeface="Calibri" pitchFamily="34" charset="0"/>
              </a:rPr>
              <a:t>footer.</a:t>
            </a:r>
          </a:p>
          <a:p>
            <a:pPr algn="r">
              <a:buNone/>
            </a:pPr>
            <a:endParaRPr lang="en-GB" sz="2400" dirty="0" smtClean="0">
              <a:latin typeface="Calibri" pitchFamily="34" charset="0"/>
              <a:cs typeface="Calibri" pitchFamily="34" charset="0"/>
            </a:endParaRPr>
          </a:p>
          <a:p>
            <a:pPr marL="0" indent="0">
              <a:buNone/>
            </a:pPr>
            <a:r>
              <a:rPr lang="en-US" sz="1600" b="1" dirty="0" smtClean="0">
                <a:latin typeface="Calibri" pitchFamily="34" charset="0"/>
                <a:cs typeface="Calibri" pitchFamily="34" charset="0"/>
              </a:rPr>
              <a:t>P4.3 - Task 11 - </a:t>
            </a:r>
            <a:r>
              <a:rPr lang="en-US" sz="1600" dirty="0" smtClean="0">
                <a:latin typeface="Calibri" pitchFamily="34" charset="0"/>
                <a:cs typeface="Calibri" pitchFamily="34" charset="0"/>
              </a:rPr>
              <a:t>Produce a range of appropriate charts/graphs to represent the sales of the orders stored</a:t>
            </a:r>
          </a:p>
          <a:p>
            <a:pPr marL="255588" indent="-255588"/>
            <a:r>
              <a:rPr lang="en-GB" sz="1600" dirty="0">
                <a:latin typeface="Calibri" pitchFamily="34" charset="0"/>
                <a:cs typeface="Calibri" pitchFamily="34" charset="0"/>
              </a:rPr>
              <a:t>Create three different graphs/charts, including one comparative graph/chart. All graphs/charts must be formatted appropriately to include titles and axis labels and each graph/chart must have a defined purpose. </a:t>
            </a:r>
          </a:p>
          <a:p>
            <a:pPr marL="0" indent="0">
              <a:buNone/>
            </a:pPr>
            <a:r>
              <a:rPr lang="en-US" sz="1600" b="1" dirty="0" smtClean="0">
                <a:latin typeface="Calibri" pitchFamily="34" charset="0"/>
                <a:cs typeface="Calibri" pitchFamily="34" charset="0"/>
              </a:rPr>
              <a:t>M1.2 - Task 12 - </a:t>
            </a:r>
            <a:r>
              <a:rPr lang="en-US" sz="1600" dirty="0" smtClean="0">
                <a:latin typeface="Calibri" pitchFamily="34" charset="0"/>
                <a:cs typeface="Calibri" pitchFamily="34" charset="0"/>
              </a:rPr>
              <a:t>Evidence the use of appropriate labels, titles, axis, scales and colour used within the charts/graphs.</a:t>
            </a:r>
          </a:p>
        </p:txBody>
      </p:sp>
      <p:graphicFrame>
        <p:nvGraphicFramePr>
          <p:cNvPr id="5" name="Table 4"/>
          <p:cNvGraphicFramePr>
            <a:graphicFrameLocks noGrp="1"/>
          </p:cNvGraphicFramePr>
          <p:nvPr>
            <p:extLst>
              <p:ext uri="{D42A27DB-BD31-4B8C-83A1-F6EECF244321}">
                <p14:modId xmlns:p14="http://schemas.microsoft.com/office/powerpoint/2010/main" val="2209262538"/>
              </p:ext>
            </p:extLst>
          </p:nvPr>
        </p:nvGraphicFramePr>
        <p:xfrm>
          <a:off x="228600" y="4077072"/>
          <a:ext cx="8735888" cy="304800"/>
        </p:xfrm>
        <a:graphic>
          <a:graphicData uri="http://schemas.openxmlformats.org/drawingml/2006/table">
            <a:tbl>
              <a:tblPr firstRow="1" bandRow="1">
                <a:tableStyleId>{5C22544A-7EE6-4342-B048-85BDC9FD1C3A}</a:tableStyleId>
              </a:tblPr>
              <a:tblGrid>
                <a:gridCol w="2183972"/>
                <a:gridCol w="2183972"/>
                <a:gridCol w="2183972"/>
                <a:gridCol w="2183972"/>
              </a:tblGrid>
              <a:tr h="0">
                <a:tc>
                  <a:txBody>
                    <a:bodyPr/>
                    <a:lstStyle/>
                    <a:p>
                      <a:pPr marL="0" lvl="0" indent="0" algn="ctr">
                        <a:buFont typeface="Arial" pitchFamily="34" charset="0"/>
                        <a:buNone/>
                      </a:pPr>
                      <a:r>
                        <a:rPr lang="en-US" sz="1400" dirty="0" smtClean="0"/>
                        <a:t>Formulas</a:t>
                      </a:r>
                      <a:r>
                        <a:rPr lang="en-US" sz="1400" baseline="0" dirty="0" smtClean="0"/>
                        <a:t> + Functions</a:t>
                      </a:r>
                      <a:endParaRPr lang="en-US" sz="1400" b="1" dirty="0" smtClean="0">
                        <a:solidFill>
                          <a:schemeClr val="tx1"/>
                        </a:solidFill>
                        <a:latin typeface="Calibri" pitchFamily="34" charset="0"/>
                        <a:cs typeface="Calibri" pitchFamily="34" charset="0"/>
                      </a:endParaRPr>
                    </a:p>
                  </a:txBody>
                  <a:tcPr anchor="ctr"/>
                </a:tc>
                <a:tc>
                  <a:txBody>
                    <a:bodyPr/>
                    <a:lstStyle/>
                    <a:p>
                      <a:pPr algn="ctr"/>
                      <a:r>
                        <a:rPr lang="en-GB" sz="1400" dirty="0" smtClean="0"/>
                        <a:t>Page Orientation</a:t>
                      </a:r>
                      <a:endParaRPr lang="en-GB" sz="1400" b="1" dirty="0">
                        <a:solidFill>
                          <a:schemeClr val="tx1"/>
                        </a:solidFill>
                        <a:latin typeface="Calibri" pitchFamily="34" charset="0"/>
                        <a:cs typeface="Calibri"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Header and Footer</a:t>
                      </a:r>
                      <a:endParaRPr lang="en-GB" sz="1400" b="1"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Macros + Code</a:t>
                      </a:r>
                      <a:endParaRPr lang="en-GB" sz="1400" b="1" dirty="0">
                        <a:solidFill>
                          <a:schemeClr val="tx1"/>
                        </a:solidFill>
                        <a:latin typeface="Calibri" pitchFamily="34" charset="0"/>
                        <a:cs typeface="Calibri" pitchFamily="34" charset="0"/>
                      </a:endParaRPr>
                    </a:p>
                  </a:txBody>
                  <a:tcPr anchor="ctr"/>
                </a:tc>
              </a:tr>
            </a:tbl>
          </a:graphicData>
        </a:graphic>
      </p:graphicFrame>
      <p:sp>
        <p:nvSpPr>
          <p:cNvPr id="22" name="Title 1"/>
          <p:cNvSpPr>
            <a:spLocks noGrp="1"/>
          </p:cNvSpPr>
          <p:nvPr>
            <p:ph type="title"/>
          </p:nvPr>
        </p:nvSpPr>
        <p:spPr>
          <a:xfrm>
            <a:off x="72008" y="188640"/>
            <a:ext cx="8964488" cy="334962"/>
          </a:xfrm>
        </p:spPr>
        <p:txBody>
          <a:bodyPr>
            <a:noAutofit/>
          </a:bodyPr>
          <a:lstStyle/>
          <a:p>
            <a:r>
              <a:rPr lang="en-US" sz="3100" dirty="0" smtClean="0"/>
              <a:t>M1.1</a:t>
            </a:r>
            <a:r>
              <a:rPr lang="en-US" sz="3100" b="1" dirty="0" smtClean="0"/>
              <a:t> – Formatting the Spreadsheet –Interface</a:t>
            </a:r>
            <a:endParaRPr lang="en-US" sz="3100" b="1" dirty="0"/>
          </a:p>
        </p:txBody>
      </p:sp>
    </p:spTree>
    <p:extLst>
      <p:ext uri="{BB962C8B-B14F-4D97-AF65-F5344CB8AC3E}">
        <p14:creationId xmlns:p14="http://schemas.microsoft.com/office/powerpoint/2010/main" val="409073317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0" indent="0">
              <a:buNone/>
            </a:pPr>
            <a:r>
              <a:rPr lang="en-US" sz="1600" b="1" dirty="0">
                <a:latin typeface="Calibri" pitchFamily="34" charset="0"/>
                <a:cs typeface="Calibri" pitchFamily="34" charset="0"/>
              </a:rPr>
              <a:t>P2.1 - Task </a:t>
            </a:r>
            <a:r>
              <a:rPr lang="en-US" sz="1600" b="1" dirty="0" smtClean="0">
                <a:latin typeface="Calibri" pitchFamily="34" charset="0"/>
                <a:cs typeface="Calibri" pitchFamily="34" charset="0"/>
              </a:rPr>
              <a:t>01 </a:t>
            </a:r>
            <a:r>
              <a:rPr lang="en-US" sz="1600" b="1" dirty="0">
                <a:latin typeface="Calibri" pitchFamily="34" charset="0"/>
                <a:cs typeface="Calibri" pitchFamily="34" charset="0"/>
              </a:rPr>
              <a:t>– </a:t>
            </a:r>
            <a:r>
              <a:rPr lang="en-US" sz="1600" dirty="0">
                <a:latin typeface="Calibri" pitchFamily="34" charset="0"/>
                <a:cs typeface="Calibri" pitchFamily="34" charset="0"/>
              </a:rPr>
              <a:t>Create a report that explains the purpose, audience and needs of the new spreadsheet system.</a:t>
            </a:r>
          </a:p>
          <a:p>
            <a:pPr marL="0" indent="0">
              <a:buNone/>
            </a:pPr>
            <a:r>
              <a:rPr lang="en-US" sz="1600" b="1" dirty="0" smtClean="0">
                <a:latin typeface="Calibri" pitchFamily="34" charset="0"/>
                <a:cs typeface="Calibri" pitchFamily="34" charset="0"/>
              </a:rPr>
              <a:t>P2.2 </a:t>
            </a:r>
            <a:r>
              <a:rPr lang="en-US" sz="1600" b="1" dirty="0">
                <a:latin typeface="Calibri" pitchFamily="34" charset="0"/>
                <a:cs typeface="Calibri" pitchFamily="34" charset="0"/>
              </a:rPr>
              <a:t>- Task </a:t>
            </a:r>
            <a:r>
              <a:rPr lang="en-US" sz="1600" b="1" dirty="0" smtClean="0">
                <a:latin typeface="Calibri" pitchFamily="34" charset="0"/>
                <a:cs typeface="Calibri" pitchFamily="34" charset="0"/>
              </a:rPr>
              <a:t>02 </a:t>
            </a:r>
            <a:r>
              <a:rPr lang="en-US" sz="1600" b="1" dirty="0">
                <a:latin typeface="Calibri" pitchFamily="34" charset="0"/>
                <a:cs typeface="Calibri" pitchFamily="34" charset="0"/>
              </a:rPr>
              <a:t>- </a:t>
            </a:r>
            <a:r>
              <a:rPr lang="en-US" sz="1600" dirty="0">
                <a:latin typeface="Calibri" pitchFamily="34" charset="0"/>
                <a:cs typeface="Calibri" pitchFamily="34" charset="0"/>
              </a:rPr>
              <a:t>Produce a design sketch for each sheet of the new spreadsheet.</a:t>
            </a:r>
          </a:p>
          <a:p>
            <a:pPr marL="0" indent="0">
              <a:buNone/>
            </a:pPr>
            <a:r>
              <a:rPr lang="en-US" sz="1600" b="1" dirty="0" smtClean="0">
                <a:latin typeface="Calibri" pitchFamily="34" charset="0"/>
                <a:cs typeface="Calibri" pitchFamily="34" charset="0"/>
              </a:rPr>
              <a:t>P2.3 </a:t>
            </a:r>
            <a:r>
              <a:rPr lang="en-US" sz="1600" b="1" dirty="0">
                <a:latin typeface="Calibri" pitchFamily="34" charset="0"/>
                <a:cs typeface="Calibri" pitchFamily="34" charset="0"/>
              </a:rPr>
              <a:t>- Task </a:t>
            </a:r>
            <a:r>
              <a:rPr lang="en-US" sz="1600" b="1" dirty="0" smtClean="0">
                <a:latin typeface="Calibri" pitchFamily="34" charset="0"/>
                <a:cs typeface="Calibri" pitchFamily="34" charset="0"/>
              </a:rPr>
              <a:t>03 </a:t>
            </a:r>
            <a:r>
              <a:rPr lang="en-US" sz="1600" b="1" dirty="0">
                <a:latin typeface="Calibri" pitchFamily="34" charset="0"/>
                <a:cs typeface="Calibri" pitchFamily="34" charset="0"/>
              </a:rPr>
              <a:t>- </a:t>
            </a:r>
            <a:r>
              <a:rPr lang="en-US" sz="1600" dirty="0">
                <a:latin typeface="Calibri" pitchFamily="34" charset="0"/>
                <a:cs typeface="Calibri" pitchFamily="34" charset="0"/>
              </a:rPr>
              <a:t>Provide evidence of the navigation system created for your spreadsheet based on the designs identified during </a:t>
            </a:r>
            <a:r>
              <a:rPr lang="en-US" sz="1600" dirty="0" smtClean="0">
                <a:latin typeface="Calibri" pitchFamily="34" charset="0"/>
                <a:cs typeface="Calibri" pitchFamily="34" charset="0"/>
              </a:rPr>
              <a:t>Task 02.</a:t>
            </a:r>
            <a:endParaRPr lang="en-US" sz="1600" dirty="0">
              <a:latin typeface="Calibri" pitchFamily="34" charset="0"/>
              <a:cs typeface="Calibri" pitchFamily="34" charset="0"/>
            </a:endParaRPr>
          </a:p>
          <a:p>
            <a:pPr marL="0" indent="0">
              <a:buNone/>
            </a:pPr>
            <a:r>
              <a:rPr lang="en-US" sz="1600" b="1" dirty="0" smtClean="0">
                <a:latin typeface="Calibri" pitchFamily="34" charset="0"/>
                <a:cs typeface="Calibri" pitchFamily="34" charset="0"/>
              </a:rPr>
              <a:t>P3.1 </a:t>
            </a:r>
            <a:r>
              <a:rPr lang="en-US" sz="1600" b="1" dirty="0">
                <a:latin typeface="Calibri" pitchFamily="34" charset="0"/>
                <a:cs typeface="Calibri" pitchFamily="34" charset="0"/>
              </a:rPr>
              <a:t>- Task </a:t>
            </a:r>
            <a:r>
              <a:rPr lang="en-US" sz="1600" b="1" dirty="0" smtClean="0">
                <a:latin typeface="Calibri" pitchFamily="34" charset="0"/>
                <a:cs typeface="Calibri" pitchFamily="34" charset="0"/>
              </a:rPr>
              <a:t>04 </a:t>
            </a:r>
            <a:r>
              <a:rPr lang="en-US" sz="1600" dirty="0">
                <a:latin typeface="Calibri" pitchFamily="34" charset="0"/>
                <a:cs typeface="Calibri" pitchFamily="34" charset="0"/>
              </a:rPr>
              <a:t>- Provide evidence of using the following basic formulas, functions and features within your spreadsheet based on the designs identified during </a:t>
            </a:r>
            <a:r>
              <a:rPr lang="en-US" sz="1600" dirty="0" smtClean="0">
                <a:latin typeface="Calibri" pitchFamily="34" charset="0"/>
                <a:cs typeface="Calibri" pitchFamily="34" charset="0"/>
              </a:rPr>
              <a:t>Task 02.</a:t>
            </a:r>
            <a:endParaRPr lang="en-US" sz="1600" dirty="0">
              <a:latin typeface="Calibri" pitchFamily="34" charset="0"/>
              <a:cs typeface="Calibri" pitchFamily="34" charset="0"/>
            </a:endParaRPr>
          </a:p>
          <a:p>
            <a:pPr marL="0" indent="0">
              <a:buNone/>
            </a:pPr>
            <a:r>
              <a:rPr lang="en-US" sz="1600" b="1" dirty="0" smtClean="0">
                <a:latin typeface="Calibri" pitchFamily="34" charset="0"/>
                <a:cs typeface="Calibri" pitchFamily="34" charset="0"/>
              </a:rPr>
              <a:t>M2.1 </a:t>
            </a:r>
            <a:r>
              <a:rPr lang="en-US" sz="1600" b="1" dirty="0">
                <a:latin typeface="Calibri" pitchFamily="34" charset="0"/>
                <a:cs typeface="Calibri" pitchFamily="34" charset="0"/>
              </a:rPr>
              <a:t>- Task </a:t>
            </a:r>
            <a:r>
              <a:rPr lang="en-US" sz="1600" b="1" dirty="0" smtClean="0">
                <a:latin typeface="Calibri" pitchFamily="34" charset="0"/>
                <a:cs typeface="Calibri" pitchFamily="34" charset="0"/>
              </a:rPr>
              <a:t>05 </a:t>
            </a:r>
            <a:r>
              <a:rPr lang="en-US" sz="1600" b="1" dirty="0">
                <a:latin typeface="Calibri" pitchFamily="34" charset="0"/>
                <a:cs typeface="Calibri" pitchFamily="34" charset="0"/>
              </a:rPr>
              <a:t>- </a:t>
            </a:r>
            <a:r>
              <a:rPr lang="en-US" sz="1600" dirty="0">
                <a:latin typeface="Calibri" pitchFamily="34" charset="0"/>
                <a:cs typeface="Calibri" pitchFamily="34" charset="0"/>
              </a:rPr>
              <a:t>Provide evidence of using </a:t>
            </a:r>
            <a:r>
              <a:rPr lang="en-US" sz="1600" dirty="0" smtClean="0">
                <a:latin typeface="Calibri" pitchFamily="34" charset="0"/>
                <a:cs typeface="Calibri" pitchFamily="34" charset="0"/>
              </a:rPr>
              <a:t>advanced </a:t>
            </a:r>
            <a:r>
              <a:rPr lang="en-US" sz="1600" dirty="0">
                <a:latin typeface="Calibri" pitchFamily="34" charset="0"/>
                <a:cs typeface="Calibri" pitchFamily="34" charset="0"/>
              </a:rPr>
              <a:t>formulas and functions within your spreadsheet based on the designs identified during </a:t>
            </a:r>
            <a:r>
              <a:rPr lang="en-US" sz="1600" dirty="0" smtClean="0">
                <a:latin typeface="Calibri" pitchFamily="34" charset="0"/>
                <a:cs typeface="Calibri" pitchFamily="34" charset="0"/>
              </a:rPr>
              <a:t>Task 02.</a:t>
            </a:r>
            <a:endParaRPr lang="en-US" sz="1600" dirty="0">
              <a:latin typeface="Calibri" pitchFamily="34" charset="0"/>
              <a:cs typeface="Calibri" pitchFamily="34" charset="0"/>
            </a:endParaRPr>
          </a:p>
          <a:p>
            <a:pPr marL="3175" indent="0">
              <a:buNone/>
            </a:pPr>
            <a:r>
              <a:rPr lang="en-US" sz="1600" b="1" dirty="0" smtClean="0">
                <a:latin typeface="Calibri" pitchFamily="34" charset="0"/>
                <a:cs typeface="Calibri" pitchFamily="34" charset="0"/>
              </a:rPr>
              <a:t>P2.3 </a:t>
            </a:r>
            <a:r>
              <a:rPr lang="en-US" sz="1600" b="1" dirty="0">
                <a:latin typeface="Calibri" pitchFamily="34" charset="0"/>
                <a:cs typeface="Calibri" pitchFamily="34" charset="0"/>
              </a:rPr>
              <a:t>- Task </a:t>
            </a:r>
            <a:r>
              <a:rPr lang="en-US" sz="1600" b="1" dirty="0" smtClean="0">
                <a:latin typeface="Calibri" pitchFamily="34" charset="0"/>
                <a:cs typeface="Calibri" pitchFamily="34" charset="0"/>
              </a:rPr>
              <a:t>06 </a:t>
            </a:r>
            <a:r>
              <a:rPr lang="en-US" sz="1600" b="1" dirty="0">
                <a:latin typeface="Calibri" pitchFamily="34" charset="0"/>
                <a:cs typeface="Calibri" pitchFamily="34" charset="0"/>
              </a:rPr>
              <a:t>- </a:t>
            </a:r>
            <a:r>
              <a:rPr lang="en-US" sz="1600" dirty="0">
                <a:latin typeface="Calibri" pitchFamily="34" charset="0"/>
                <a:cs typeface="Calibri" pitchFamily="34" charset="0"/>
              </a:rPr>
              <a:t>Provide evidence of the Security measures created for your spreadsheet based on the designs identified during </a:t>
            </a:r>
            <a:r>
              <a:rPr lang="en-US" sz="1600" dirty="0" smtClean="0">
                <a:latin typeface="Calibri" pitchFamily="34" charset="0"/>
                <a:cs typeface="Calibri" pitchFamily="34" charset="0"/>
              </a:rPr>
              <a:t>Task 02.</a:t>
            </a:r>
            <a:endParaRPr lang="en-US" sz="1600" dirty="0">
              <a:latin typeface="Calibri" pitchFamily="34" charset="0"/>
              <a:cs typeface="Calibri" pitchFamily="34" charset="0"/>
            </a:endParaRPr>
          </a:p>
          <a:p>
            <a:pPr marL="3175" indent="0">
              <a:buNone/>
            </a:pPr>
            <a:r>
              <a:rPr lang="en-US" sz="1600" b="1" dirty="0" smtClean="0">
                <a:latin typeface="Calibri" pitchFamily="34" charset="0"/>
                <a:cs typeface="Calibri" pitchFamily="34" charset="0"/>
              </a:rPr>
              <a:t>P2.3 </a:t>
            </a:r>
            <a:r>
              <a:rPr lang="en-US" sz="1600" b="1" dirty="0">
                <a:latin typeface="Calibri" pitchFamily="34" charset="0"/>
                <a:cs typeface="Calibri" pitchFamily="34" charset="0"/>
              </a:rPr>
              <a:t>- Task </a:t>
            </a:r>
            <a:r>
              <a:rPr lang="en-US" sz="1600" b="1" dirty="0" smtClean="0">
                <a:latin typeface="Calibri" pitchFamily="34" charset="0"/>
                <a:cs typeface="Calibri" pitchFamily="34" charset="0"/>
              </a:rPr>
              <a:t>07 </a:t>
            </a:r>
            <a:r>
              <a:rPr lang="en-US" sz="1600" b="1" dirty="0">
                <a:latin typeface="Calibri" pitchFamily="34" charset="0"/>
                <a:cs typeface="Calibri" pitchFamily="34" charset="0"/>
              </a:rPr>
              <a:t>- </a:t>
            </a:r>
            <a:r>
              <a:rPr lang="en-US" sz="1600" dirty="0">
                <a:latin typeface="Calibri" pitchFamily="34" charset="0"/>
                <a:cs typeface="Calibri" pitchFamily="34" charset="0"/>
              </a:rPr>
              <a:t>Provide evidence of setting a range of Data Validation on your spreadsheet based on the designs identified during </a:t>
            </a:r>
            <a:r>
              <a:rPr lang="en-US" sz="1600" dirty="0" smtClean="0">
                <a:latin typeface="Calibri" pitchFamily="34" charset="0"/>
                <a:cs typeface="Calibri" pitchFamily="34" charset="0"/>
              </a:rPr>
              <a:t>Task 02.</a:t>
            </a:r>
            <a:endParaRPr lang="en-US" sz="1600" dirty="0">
              <a:latin typeface="Calibri" pitchFamily="34" charset="0"/>
              <a:cs typeface="Calibri" pitchFamily="34" charset="0"/>
            </a:endParaRPr>
          </a:p>
          <a:p>
            <a:pPr marL="3175" indent="0">
              <a:buNone/>
            </a:pPr>
            <a:r>
              <a:rPr lang="en-US" sz="1600" b="1" dirty="0" smtClean="0">
                <a:latin typeface="Calibri" pitchFamily="34" charset="0"/>
                <a:cs typeface="Calibri" pitchFamily="34" charset="0"/>
              </a:rPr>
              <a:t>M1.1 </a:t>
            </a:r>
            <a:r>
              <a:rPr lang="en-US" sz="1600" b="1" dirty="0">
                <a:latin typeface="Calibri" pitchFamily="34" charset="0"/>
                <a:cs typeface="Calibri" pitchFamily="34" charset="0"/>
              </a:rPr>
              <a:t>- Task </a:t>
            </a:r>
            <a:r>
              <a:rPr lang="en-US" sz="1600" b="1" dirty="0" smtClean="0">
                <a:latin typeface="Calibri" pitchFamily="34" charset="0"/>
                <a:cs typeface="Calibri" pitchFamily="34" charset="0"/>
              </a:rPr>
              <a:t>08</a:t>
            </a:r>
            <a:r>
              <a:rPr lang="en-US" sz="1600" dirty="0" smtClean="0">
                <a:latin typeface="Calibri" pitchFamily="34" charset="0"/>
                <a:cs typeface="Calibri" pitchFamily="34" charset="0"/>
              </a:rPr>
              <a:t> </a:t>
            </a:r>
            <a:r>
              <a:rPr lang="en-US" sz="1600" dirty="0">
                <a:latin typeface="Calibri" pitchFamily="34" charset="0"/>
                <a:cs typeface="Calibri" pitchFamily="34" charset="0"/>
              </a:rPr>
              <a:t>- </a:t>
            </a:r>
            <a:r>
              <a:rPr lang="en-GB" sz="1600" dirty="0">
                <a:solidFill>
                  <a:schemeClr val="dk1"/>
                </a:solidFill>
                <a:latin typeface="Calibri" pitchFamily="34" charset="0"/>
                <a:cs typeface="Calibri" pitchFamily="34" charset="0"/>
              </a:rPr>
              <a:t>Use Visual, Cell and Sheet formatting to enhance the complex spreadsheet model.</a:t>
            </a:r>
          </a:p>
          <a:p>
            <a:pPr marL="0" indent="0">
              <a:buNone/>
            </a:pPr>
            <a:r>
              <a:rPr lang="en-US" sz="1600" b="1" dirty="0">
                <a:latin typeface="Calibri" pitchFamily="34" charset="0"/>
                <a:cs typeface="Calibri" pitchFamily="34" charset="0"/>
              </a:rPr>
              <a:t>P4.1 - Task </a:t>
            </a:r>
            <a:r>
              <a:rPr lang="en-US" sz="1600" b="1" dirty="0" smtClean="0">
                <a:latin typeface="Calibri" pitchFamily="34" charset="0"/>
                <a:cs typeface="Calibri" pitchFamily="34" charset="0"/>
              </a:rPr>
              <a:t>09 </a:t>
            </a:r>
            <a:r>
              <a:rPr lang="en-US" sz="1600" b="1" dirty="0">
                <a:latin typeface="Calibri" pitchFamily="34" charset="0"/>
                <a:cs typeface="Calibri" pitchFamily="34" charset="0"/>
              </a:rPr>
              <a:t>- </a:t>
            </a:r>
            <a:r>
              <a:rPr lang="en-US" sz="1600" dirty="0">
                <a:latin typeface="Calibri" pitchFamily="34" charset="0"/>
                <a:cs typeface="Calibri" pitchFamily="34" charset="0"/>
              </a:rPr>
              <a:t>Create an effective user interface that users can use within your spreadsheet system for entering details for the customers and orders</a:t>
            </a:r>
          </a:p>
          <a:p>
            <a:pPr marL="0" indent="0">
              <a:buNone/>
            </a:pPr>
            <a:r>
              <a:rPr lang="en-US" sz="1600" b="1" dirty="0" smtClean="0">
                <a:latin typeface="Calibri" pitchFamily="34" charset="0"/>
                <a:cs typeface="Calibri" pitchFamily="34" charset="0"/>
              </a:rPr>
              <a:t>P4.2 </a:t>
            </a:r>
            <a:r>
              <a:rPr lang="en-US" sz="1600" b="1" dirty="0">
                <a:latin typeface="Calibri" pitchFamily="34" charset="0"/>
                <a:cs typeface="Calibri" pitchFamily="34" charset="0"/>
              </a:rPr>
              <a:t>- Task </a:t>
            </a:r>
            <a:r>
              <a:rPr lang="en-US" sz="1600" b="1" dirty="0" smtClean="0">
                <a:latin typeface="Calibri" pitchFamily="34" charset="0"/>
                <a:cs typeface="Calibri" pitchFamily="34" charset="0"/>
              </a:rPr>
              <a:t>10 </a:t>
            </a:r>
            <a:r>
              <a:rPr lang="en-US" sz="1600" b="1" dirty="0">
                <a:latin typeface="Calibri" pitchFamily="34" charset="0"/>
                <a:cs typeface="Calibri" pitchFamily="34" charset="0"/>
              </a:rPr>
              <a:t>- </a:t>
            </a:r>
            <a:r>
              <a:rPr lang="en-US" sz="1600" dirty="0">
                <a:latin typeface="Calibri" pitchFamily="34" charset="0"/>
                <a:cs typeface="Calibri" pitchFamily="34" charset="0"/>
              </a:rPr>
              <a:t>Create an interface with Macro that will generate and prepare for print a Sales Invoice.</a:t>
            </a:r>
          </a:p>
          <a:p>
            <a:pPr marL="0" indent="0">
              <a:buNone/>
            </a:pPr>
            <a:r>
              <a:rPr lang="en-US" sz="1600" b="1" dirty="0">
                <a:latin typeface="Calibri" pitchFamily="34" charset="0"/>
                <a:cs typeface="Calibri" pitchFamily="34" charset="0"/>
              </a:rPr>
              <a:t>P4.3 - Task </a:t>
            </a:r>
            <a:r>
              <a:rPr lang="en-US" sz="1600" b="1" dirty="0" smtClean="0">
                <a:latin typeface="Calibri" pitchFamily="34" charset="0"/>
                <a:cs typeface="Calibri" pitchFamily="34" charset="0"/>
              </a:rPr>
              <a:t>11 </a:t>
            </a:r>
            <a:r>
              <a:rPr lang="en-US" sz="1600" b="1" dirty="0">
                <a:latin typeface="Calibri" pitchFamily="34" charset="0"/>
                <a:cs typeface="Calibri" pitchFamily="34" charset="0"/>
              </a:rPr>
              <a:t>- </a:t>
            </a:r>
            <a:r>
              <a:rPr lang="en-US" sz="1600" dirty="0">
                <a:latin typeface="Calibri" pitchFamily="34" charset="0"/>
                <a:cs typeface="Calibri" pitchFamily="34" charset="0"/>
              </a:rPr>
              <a:t>Produce a range of appropriate charts/graphs to represent the sales of the orders stored</a:t>
            </a:r>
          </a:p>
          <a:p>
            <a:pPr marL="0" indent="0">
              <a:buNone/>
            </a:pPr>
            <a:r>
              <a:rPr lang="en-US" sz="1600" b="1" dirty="0">
                <a:latin typeface="Calibri" pitchFamily="34" charset="0"/>
                <a:cs typeface="Calibri" pitchFamily="34" charset="0"/>
              </a:rPr>
              <a:t>M1.2 - Task </a:t>
            </a:r>
            <a:r>
              <a:rPr lang="en-US" sz="1600" b="1" dirty="0" smtClean="0">
                <a:latin typeface="Calibri" pitchFamily="34" charset="0"/>
                <a:cs typeface="Calibri" pitchFamily="34" charset="0"/>
              </a:rPr>
              <a:t>12 </a:t>
            </a:r>
            <a:r>
              <a:rPr lang="en-US" sz="1600" b="1" dirty="0">
                <a:latin typeface="Calibri" pitchFamily="34" charset="0"/>
                <a:cs typeface="Calibri" pitchFamily="34" charset="0"/>
              </a:rPr>
              <a:t>- </a:t>
            </a:r>
            <a:r>
              <a:rPr lang="en-US" sz="1600" dirty="0">
                <a:latin typeface="Calibri" pitchFamily="34" charset="0"/>
                <a:cs typeface="Calibri" pitchFamily="34" charset="0"/>
              </a:rPr>
              <a:t>Evidence the use of appropriate labels, titles, axis, scales and colour used within the charts/graphs.</a:t>
            </a: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LO2 -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79038259"/>
              </p:ext>
            </p:extLst>
          </p:nvPr>
        </p:nvGraphicFramePr>
        <p:xfrm>
          <a:off x="179512" y="845016"/>
          <a:ext cx="8784976" cy="5515975"/>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783784">
                <a:tc gridSpan="2">
                  <a:txBody>
                    <a:bodyPr/>
                    <a:lstStyle/>
                    <a:p>
                      <a:r>
                        <a:rPr kumimoji="0" lang="en-GB" sz="1040" u="none" strike="noStrike" kern="1200" baseline="0" dirty="0" smtClean="0">
                          <a:latin typeface="Calibri" pitchFamily="34" charset="0"/>
                          <a:cs typeface="Calibri" pitchFamily="34" charset="0"/>
                        </a:rPr>
                        <a:t>Learning Outcome (LO) </a:t>
                      </a:r>
                    </a:p>
                    <a:p>
                      <a:r>
                        <a:rPr kumimoji="0" lang="en-GB" sz="1040" u="none" strike="noStrike" kern="1200" baseline="0" dirty="0" smtClean="0">
                          <a:latin typeface="Calibri" pitchFamily="34" charset="0"/>
                          <a:cs typeface="Calibri" pitchFamily="34" charset="0"/>
                        </a:rPr>
                        <a:t>The learner will:</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040" u="none" strike="noStrike" kern="1200" baseline="0" dirty="0" smtClean="0">
                          <a:latin typeface="Calibri" pitchFamily="34" charset="0"/>
                          <a:cs typeface="Calibri" pitchFamily="34" charset="0"/>
                        </a:rPr>
                        <a:t>Pass </a:t>
                      </a:r>
                    </a:p>
                    <a:p>
                      <a:r>
                        <a:rPr kumimoji="0" lang="en-GB" sz="1040" u="none" strike="noStrike" kern="1200" baseline="0" dirty="0" smtClean="0">
                          <a:latin typeface="Calibri" pitchFamily="34" charset="0"/>
                          <a:cs typeface="Calibri" pitchFamily="34" charset="0"/>
                        </a:rPr>
                        <a:t>The assessment criteria are the pass requirements for this unit. </a:t>
                      </a:r>
                    </a:p>
                    <a:p>
                      <a:r>
                        <a:rPr kumimoji="0" lang="en-GB" sz="1040" u="none" strike="noStrike" kern="1200" baseline="0" dirty="0" smtClean="0">
                          <a:latin typeface="Calibri" pitchFamily="34" charset="0"/>
                          <a:cs typeface="Calibri" pitchFamily="34" charset="0"/>
                        </a:rPr>
                        <a:t>The learner can: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040" u="none" strike="noStrike" kern="1200" baseline="0" dirty="0" smtClean="0">
                          <a:latin typeface="Calibri" pitchFamily="34" charset="0"/>
                          <a:cs typeface="Calibri" pitchFamily="34" charset="0"/>
                        </a:rPr>
                        <a:t>Merit </a:t>
                      </a:r>
                    </a:p>
                    <a:p>
                      <a:r>
                        <a:rPr kumimoji="0" lang="en-GB" sz="104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040" u="none" strike="noStrike" kern="1200" baseline="0" dirty="0" smtClean="0">
                          <a:latin typeface="Calibri" pitchFamily="34" charset="0"/>
                          <a:cs typeface="Calibri" pitchFamily="34" charset="0"/>
                        </a:rPr>
                        <a:t>Distinction </a:t>
                      </a:r>
                    </a:p>
                    <a:p>
                      <a:r>
                        <a:rPr kumimoji="0" lang="en-GB" sz="104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r>
              <a:tr h="730615">
                <a:tc>
                  <a:txBody>
                    <a:bodyPr/>
                    <a:lstStyle/>
                    <a:p>
                      <a:r>
                        <a:rPr lang="en-GB" sz="1040" smtClean="0">
                          <a:latin typeface="Calibri" pitchFamily="34" charset="0"/>
                          <a:cs typeface="Calibri" pitchFamily="34" charset="0"/>
                        </a:rPr>
                        <a:t>1</a:t>
                      </a:r>
                      <a:endParaRPr lang="en-GB" sz="1040"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Understand how Spreadsheets can be used to solve complex problems </a:t>
                      </a:r>
                    </a:p>
                  </a:txBody>
                  <a:tcPr/>
                </a:tc>
                <a:tc>
                  <a:txBody>
                    <a:bodyPr/>
                    <a:lstStyle/>
                    <a:p>
                      <a:r>
                        <a:rPr lang="en-GB" sz="1040" dirty="0" smtClean="0">
                          <a:latin typeface="Calibri" pitchFamily="34" charset="0"/>
                          <a:cs typeface="Calibri" pitchFamily="34" charset="0"/>
                        </a:rPr>
                        <a:t>P1</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Explain how Spreadsheets can be used to solve complex problems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81163">
                <a:tc rowSpan="3">
                  <a:txBody>
                    <a:bodyPr/>
                    <a:lstStyle/>
                    <a:p>
                      <a:r>
                        <a:rPr lang="en-GB" sz="1040" smtClean="0">
                          <a:latin typeface="Calibri" pitchFamily="34" charset="0"/>
                          <a:cs typeface="Calibri" pitchFamily="34" charset="0"/>
                        </a:rPr>
                        <a:t>2</a:t>
                      </a:r>
                      <a:endParaRPr lang="en-GB" sz="1040" dirty="0">
                        <a:latin typeface="Calibri" pitchFamily="34" charset="0"/>
                        <a:cs typeface="Calibri" pitchFamily="34" charset="0"/>
                      </a:endParaRPr>
                    </a:p>
                  </a:txBody>
                  <a:tcPr>
                    <a:solidFill>
                      <a:srgbClr val="FFC000"/>
                    </a:solidFill>
                  </a:tcPr>
                </a:tc>
                <a:tc rowSpan="3">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develop complex spreadsheet models </a:t>
                      </a:r>
                    </a:p>
                  </a:txBody>
                  <a:tcPr>
                    <a:solidFill>
                      <a:srgbClr val="FFC000"/>
                    </a:solidFill>
                  </a:tcPr>
                </a:tc>
                <a:tc>
                  <a:txBody>
                    <a:bodyPr/>
                    <a:lstStyle/>
                    <a:p>
                      <a:r>
                        <a:rPr lang="en-GB" sz="1040" dirty="0" smtClean="0">
                          <a:latin typeface="Calibri" pitchFamily="34" charset="0"/>
                          <a:cs typeface="Calibri" pitchFamily="34" charset="0"/>
                        </a:rPr>
                        <a:t>P2</a:t>
                      </a:r>
                      <a:endParaRPr lang="en-GB" sz="1040" b="1" dirty="0">
                        <a:latin typeface="Calibri" pitchFamily="34" charset="0"/>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Develop a complex spreadsheet model to meet particular needs </a:t>
                      </a: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M1 - Use formatting to enhance the complex spreadsheet model </a:t>
                      </a: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281162">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P3</a:t>
                      </a:r>
                      <a:endParaRPr lang="en-GB" sz="1040" b="1" dirty="0">
                        <a:latin typeface="Calibri" pitchFamily="34" charset="0"/>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formulae, features and functions to process information </a:t>
                      </a: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M2 use advanced formulaic functions to process information </a:t>
                      </a: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281163">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P4</a:t>
                      </a:r>
                      <a:endParaRPr lang="en-GB" sz="1040" b="1" dirty="0">
                        <a:latin typeface="Calibri" pitchFamily="34" charset="0"/>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appropriate tools to present data </a:t>
                      </a: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324036">
                <a:tc rowSpan="2">
                  <a:txBody>
                    <a:bodyPr/>
                    <a:lstStyle/>
                    <a:p>
                      <a:r>
                        <a:rPr lang="en-GB" sz="1040" dirty="0" smtClean="0">
                          <a:latin typeface="Calibri" pitchFamily="34" charset="0"/>
                          <a:cs typeface="Calibri" pitchFamily="34" charset="0"/>
                        </a:rPr>
                        <a:t>3</a:t>
                      </a:r>
                      <a:endParaRPr lang="en-GB" sz="1040" dirty="0">
                        <a:latin typeface="Calibri" pitchFamily="34" charset="0"/>
                        <a:cs typeface="Calibri" pitchFamily="34" charset="0"/>
                      </a:endParaRPr>
                    </a:p>
                  </a:txBody>
                  <a:tcPr/>
                </a:tc>
                <a:tc rowSpan="2">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automate and customise spreadsheet models </a:t>
                      </a:r>
                    </a:p>
                  </a:txBody>
                  <a:tcPr/>
                </a:tc>
                <a:tc>
                  <a:txBody>
                    <a:bodyPr/>
                    <a:lstStyle/>
                    <a:p>
                      <a:r>
                        <a:rPr lang="en-GB" sz="1040" dirty="0" smtClean="0">
                          <a:latin typeface="Calibri" pitchFamily="34" charset="0"/>
                          <a:cs typeface="Calibri" pitchFamily="34" charset="0"/>
                        </a:rPr>
                        <a:t>P5</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Customise the spreadsheet model to meet a given requirement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M3 - Use summarising tools to provide results for a given requirement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324036">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P6</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automated features in the spreadsheet model to meet a given requirement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16024">
                <a:tc rowSpan="3">
                  <a:txBody>
                    <a:bodyPr/>
                    <a:lstStyle/>
                    <a:p>
                      <a:r>
                        <a:rPr lang="en-GB" sz="1040" dirty="0" smtClean="0">
                          <a:latin typeface="Calibri" pitchFamily="34" charset="0"/>
                          <a:cs typeface="Calibri" pitchFamily="34" charset="0"/>
                        </a:rPr>
                        <a:t>4</a:t>
                      </a:r>
                      <a:endParaRPr lang="en-GB" sz="1040" dirty="0">
                        <a:latin typeface="Calibri" pitchFamily="34" charset="0"/>
                        <a:cs typeface="Calibri" pitchFamily="34" charset="0"/>
                      </a:endParaRPr>
                    </a:p>
                  </a:txBody>
                  <a:tcPr/>
                </a:tc>
                <a:tc rowSpan="3">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test and document spreadsheet models </a:t>
                      </a:r>
                    </a:p>
                  </a:txBody>
                  <a:tcPr/>
                </a:tc>
                <a:tc>
                  <a:txBody>
                    <a:bodyPr/>
                    <a:lstStyle/>
                    <a:p>
                      <a:r>
                        <a:rPr lang="en-GB" sz="1040" dirty="0" smtClean="0">
                          <a:latin typeface="Calibri" pitchFamily="34" charset="0"/>
                          <a:cs typeface="Calibri" pitchFamily="34" charset="0"/>
                        </a:rPr>
                        <a:t>P7</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Test a spreadsheet model to ensure that it is fit for purpose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M4 - Improve spreadsheet model as a result of testing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D1 - Evaluate the spreadsheet model suggesting improvements </a:t>
                      </a:r>
                    </a:p>
                  </a:txBody>
                  <a:tcPr/>
                </a:tc>
              </a:tr>
              <a:tr h="216024">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P8</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Export the contents of the spreadsheet model to an alternative format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16024">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P9</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Produce user documentation for a spreadsheet model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D2 - Summarise how the spreadsheet model can resolve the complex problem </a:t>
                      </a: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LO2 -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255588" indent="-255588"/>
            <a:r>
              <a:rPr lang="en-GB" sz="1800" dirty="0" smtClean="0">
                <a:latin typeface="Calibri" pitchFamily="34" charset="0"/>
                <a:cs typeface="Calibri" pitchFamily="34" charset="0"/>
              </a:rPr>
              <a:t>These assessment criteria could be evidenced by the learner developing a complex spreadsheet model that meets the particular needs of the user. A detailed scenario could be provided. The scenario provided must allow the learner to use a range of tools in their spreadsheet model to give them the opportunity to achieve higher grades. The evidence could be in the form of annotated screen prints to show where they have used the tools or they could produce a list of worksheet names and cell references so that the assessor can find the tools used easily. </a:t>
            </a:r>
          </a:p>
          <a:p>
            <a:pPr marL="109728" indent="0">
              <a:buNone/>
            </a:pPr>
            <a:r>
              <a:rPr lang="en-GB" sz="1800" b="1" dirty="0" smtClean="0">
                <a:latin typeface="Calibri" pitchFamily="34" charset="0"/>
                <a:cs typeface="Calibri" pitchFamily="34" charset="0"/>
              </a:rPr>
              <a:t>Assessment </a:t>
            </a:r>
            <a:r>
              <a:rPr lang="en-GB" sz="1800" b="1" dirty="0">
                <a:latin typeface="Calibri" pitchFamily="34" charset="0"/>
                <a:cs typeface="Calibri" pitchFamily="34" charset="0"/>
              </a:rPr>
              <a:t>Criteria </a:t>
            </a:r>
            <a:r>
              <a:rPr lang="en-GB" sz="1800" b="1" dirty="0" smtClean="0">
                <a:latin typeface="Calibri" pitchFamily="34" charset="0"/>
                <a:cs typeface="Calibri" pitchFamily="34" charset="0"/>
              </a:rPr>
              <a:t>P2</a:t>
            </a:r>
            <a:endParaRPr lang="en-GB" sz="1800" dirty="0">
              <a:latin typeface="Calibri" pitchFamily="34" charset="0"/>
              <a:cs typeface="Calibri" pitchFamily="34" charset="0"/>
            </a:endParaRPr>
          </a:p>
          <a:p>
            <a:pPr marL="255588" indent="-255588"/>
            <a:r>
              <a:rPr lang="en-GB" sz="1800" dirty="0" smtClean="0">
                <a:latin typeface="Calibri" pitchFamily="34" charset="0"/>
                <a:cs typeface="Calibri" pitchFamily="34" charset="0"/>
              </a:rPr>
              <a:t>The </a:t>
            </a:r>
            <a:r>
              <a:rPr lang="en-GB" sz="1800" dirty="0">
                <a:latin typeface="Calibri" pitchFamily="34" charset="0"/>
                <a:cs typeface="Calibri" pitchFamily="34" charset="0"/>
              </a:rPr>
              <a:t>learner needs to demonstrate that they have developed at least three worksheets linked by formulae on at least one occasion. They must have also evidence the use of at least four features from the complex model list in the teaching content. This could be evidenced by annotated screen captures. </a:t>
            </a:r>
            <a:endParaRPr lang="en-GB" sz="1800" dirty="0" smtClean="0">
              <a:latin typeface="Calibri" pitchFamily="34" charset="0"/>
              <a:cs typeface="Calibri" pitchFamily="34" charset="0"/>
            </a:endParaRPr>
          </a:p>
          <a:p>
            <a:pPr marL="109728" indent="0">
              <a:buNone/>
            </a:pPr>
            <a:r>
              <a:rPr lang="en-GB" sz="1800" b="1" dirty="0" smtClean="0">
                <a:latin typeface="Calibri" pitchFamily="34" charset="0"/>
                <a:cs typeface="Calibri" pitchFamily="34" charset="0"/>
              </a:rPr>
              <a:t>Assessment </a:t>
            </a:r>
            <a:r>
              <a:rPr lang="en-GB" sz="1800" b="1" dirty="0">
                <a:latin typeface="Calibri" pitchFamily="34" charset="0"/>
                <a:cs typeface="Calibri" pitchFamily="34" charset="0"/>
              </a:rPr>
              <a:t>Criteria </a:t>
            </a:r>
            <a:r>
              <a:rPr lang="en-GB" sz="1800" b="1" dirty="0" smtClean="0">
                <a:latin typeface="Calibri" pitchFamily="34" charset="0"/>
                <a:cs typeface="Calibri" pitchFamily="34" charset="0"/>
              </a:rPr>
              <a:t>M1</a:t>
            </a:r>
            <a:endParaRPr lang="en-GB" sz="1800" dirty="0">
              <a:latin typeface="Calibri" pitchFamily="34" charset="0"/>
              <a:cs typeface="Calibri" pitchFamily="34" charset="0"/>
            </a:endParaRPr>
          </a:p>
          <a:p>
            <a:pPr marL="255588" indent="-255588"/>
            <a:r>
              <a:rPr lang="en-GB" sz="1800" dirty="0" smtClean="0">
                <a:latin typeface="Calibri" pitchFamily="34" charset="0"/>
                <a:cs typeface="Calibri" pitchFamily="34" charset="0"/>
              </a:rPr>
              <a:t>The </a:t>
            </a:r>
            <a:r>
              <a:rPr lang="en-GB" sz="1800" dirty="0">
                <a:latin typeface="Calibri" pitchFamily="34" charset="0"/>
                <a:cs typeface="Calibri" pitchFamily="34" charset="0"/>
              </a:rPr>
              <a:t>learner must have used formatting and styling tools appropriately to enhance a complex spreadsheet. The learner also needs to have ensured that each worksheet contains appropriate header and footer information and appropriate page orientation used. Visible cells must be formatted correctly. The spreadsheet would need to contain minimal errors in the data and demonstrate a level of creativity to meet the needs of the </a:t>
            </a:r>
            <a:r>
              <a:rPr lang="en-GB" sz="1800" dirty="0" smtClean="0">
                <a:latin typeface="Calibri" pitchFamily="34" charset="0"/>
                <a:cs typeface="Calibri" pitchFamily="34" charset="0"/>
              </a:rPr>
              <a:t>user.</a:t>
            </a:r>
          </a:p>
        </p:txBody>
      </p:sp>
      <p:sp>
        <p:nvSpPr>
          <p:cNvPr id="3" name="Title 2"/>
          <p:cNvSpPr>
            <a:spLocks noGrp="1"/>
          </p:cNvSpPr>
          <p:nvPr>
            <p:ph type="title"/>
          </p:nvPr>
        </p:nvSpPr>
        <p:spPr>
          <a:xfrm>
            <a:off x="179512" y="116632"/>
            <a:ext cx="8784976" cy="648072"/>
          </a:xfrm>
        </p:spPr>
        <p:txBody>
          <a:bodyPr>
            <a:normAutofit/>
          </a:bodyPr>
          <a:lstStyle/>
          <a:p>
            <a:r>
              <a:rPr lang="en-GB" sz="2800" dirty="0" smtClean="0"/>
              <a:t>LO2 - Assessment Criteria P2, M1, P3, M2 and P4</a:t>
            </a:r>
            <a:endParaRPr lang="en-GB" sz="2800" dirty="0"/>
          </a:p>
        </p:txBody>
      </p:sp>
    </p:spTree>
    <p:extLst>
      <p:ext uri="{BB962C8B-B14F-4D97-AF65-F5344CB8AC3E}">
        <p14:creationId xmlns:p14="http://schemas.microsoft.com/office/powerpoint/2010/main" val="1016488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09728" indent="0">
              <a:buNone/>
            </a:pPr>
            <a:r>
              <a:rPr lang="en-GB" sz="1800" b="1" dirty="0" smtClean="0">
                <a:latin typeface="Calibri" pitchFamily="34" charset="0"/>
                <a:cs typeface="Calibri" pitchFamily="34" charset="0"/>
              </a:rPr>
              <a:t>Assessment </a:t>
            </a:r>
            <a:r>
              <a:rPr lang="en-GB" sz="1800" b="1" dirty="0">
                <a:latin typeface="Calibri" pitchFamily="34" charset="0"/>
                <a:cs typeface="Calibri" pitchFamily="34" charset="0"/>
              </a:rPr>
              <a:t>Criteria </a:t>
            </a:r>
            <a:r>
              <a:rPr lang="en-GB" sz="1800" b="1" dirty="0" smtClean="0">
                <a:latin typeface="Calibri" pitchFamily="34" charset="0"/>
                <a:cs typeface="Calibri" pitchFamily="34" charset="0"/>
              </a:rPr>
              <a:t>P3</a:t>
            </a:r>
            <a:endParaRPr lang="en-GB" sz="1800" dirty="0">
              <a:latin typeface="Calibri" pitchFamily="34" charset="0"/>
              <a:cs typeface="Calibri" pitchFamily="34" charset="0"/>
            </a:endParaRPr>
          </a:p>
          <a:p>
            <a:pPr marL="255588" indent="-255588"/>
            <a:r>
              <a:rPr lang="en-GB" sz="1800" dirty="0" smtClean="0">
                <a:latin typeface="Calibri" pitchFamily="34" charset="0"/>
                <a:cs typeface="Calibri" pitchFamily="34" charset="0"/>
              </a:rPr>
              <a:t>The </a:t>
            </a:r>
            <a:r>
              <a:rPr lang="en-GB" sz="1800" dirty="0">
                <a:latin typeface="Calibri" pitchFamily="34" charset="0"/>
                <a:cs typeface="Calibri" pitchFamily="34" charset="0"/>
              </a:rPr>
              <a:t>learner is required to demonstrate that they have used a range of formulae, functions and features to process information in their complex spreadsheet model. The learner should use at least three different functions and at least one logical function. They should demonstrate correct use of mathematical operators and one complex formulae, in addition to using named ranges and creating a user interface. This could be evidenced with a report or presentation using screen captures to support the evidence. </a:t>
            </a:r>
            <a:endParaRPr lang="en-GB" sz="1800" dirty="0" smtClean="0">
              <a:latin typeface="Calibri" pitchFamily="34" charset="0"/>
              <a:cs typeface="Calibri" pitchFamily="34" charset="0"/>
            </a:endParaRPr>
          </a:p>
          <a:p>
            <a:pPr marL="109728" indent="0">
              <a:buNone/>
            </a:pPr>
            <a:r>
              <a:rPr lang="en-GB" sz="1800" b="1" dirty="0" smtClean="0">
                <a:latin typeface="Calibri" pitchFamily="34" charset="0"/>
                <a:cs typeface="Calibri" pitchFamily="34" charset="0"/>
              </a:rPr>
              <a:t>Assessment </a:t>
            </a:r>
            <a:r>
              <a:rPr lang="en-GB" sz="1800" b="1" dirty="0">
                <a:latin typeface="Calibri" pitchFamily="34" charset="0"/>
                <a:cs typeface="Calibri" pitchFamily="34" charset="0"/>
              </a:rPr>
              <a:t>Criteria </a:t>
            </a:r>
            <a:r>
              <a:rPr lang="en-GB" sz="1800" b="1" dirty="0" smtClean="0">
                <a:latin typeface="Calibri" pitchFamily="34" charset="0"/>
                <a:cs typeface="Calibri" pitchFamily="34" charset="0"/>
              </a:rPr>
              <a:t>M2</a:t>
            </a:r>
            <a:endParaRPr lang="en-GB" sz="1800" dirty="0">
              <a:latin typeface="Calibri" pitchFamily="34" charset="0"/>
              <a:cs typeface="Calibri" pitchFamily="34" charset="0"/>
            </a:endParaRPr>
          </a:p>
          <a:p>
            <a:pPr marL="255588" indent="-255588"/>
            <a:r>
              <a:rPr lang="en-GB" sz="1800" dirty="0" smtClean="0">
                <a:latin typeface="Calibri" pitchFamily="34" charset="0"/>
                <a:cs typeface="Calibri" pitchFamily="34" charset="0"/>
              </a:rPr>
              <a:t>The </a:t>
            </a:r>
            <a:r>
              <a:rPr lang="en-GB" sz="1800" dirty="0">
                <a:latin typeface="Calibri" pitchFamily="34" charset="0"/>
                <a:cs typeface="Calibri" pitchFamily="34" charset="0"/>
              </a:rPr>
              <a:t>learner is required to use advanced formulaic functions to process information. This should be at least one nested IF function and five different functions (financial, text, date and time, lookup and reference, math and trig functions). They should evidence the use of two complex formulae and one complex function appropriately used. </a:t>
            </a:r>
            <a:endParaRPr lang="en-GB" sz="1800" dirty="0" smtClean="0">
              <a:latin typeface="Calibri" pitchFamily="34" charset="0"/>
              <a:cs typeface="Calibri" pitchFamily="34" charset="0"/>
            </a:endParaRPr>
          </a:p>
          <a:p>
            <a:pPr marL="109728" indent="0">
              <a:buNone/>
            </a:pPr>
            <a:r>
              <a:rPr lang="en-GB" sz="1800" b="1" dirty="0">
                <a:latin typeface="Calibri" pitchFamily="34" charset="0"/>
                <a:cs typeface="Calibri" pitchFamily="34" charset="0"/>
              </a:rPr>
              <a:t>Assessment Criteria </a:t>
            </a:r>
            <a:r>
              <a:rPr lang="en-GB" sz="1800" b="1" dirty="0" smtClean="0">
                <a:latin typeface="Calibri" pitchFamily="34" charset="0"/>
                <a:cs typeface="Calibri" pitchFamily="34" charset="0"/>
              </a:rPr>
              <a:t>P4</a:t>
            </a:r>
            <a:endParaRPr lang="en-GB" sz="1800" dirty="0">
              <a:latin typeface="Calibri" pitchFamily="34" charset="0"/>
              <a:cs typeface="Calibri" pitchFamily="34" charset="0"/>
            </a:endParaRPr>
          </a:p>
          <a:p>
            <a:pPr marL="255588" indent="-255588"/>
            <a:r>
              <a:rPr lang="en-GB" sz="1800" dirty="0" smtClean="0">
                <a:latin typeface="Calibri" pitchFamily="34" charset="0"/>
                <a:cs typeface="Calibri" pitchFamily="34" charset="0"/>
              </a:rPr>
              <a:t>The </a:t>
            </a:r>
            <a:r>
              <a:rPr lang="en-GB" sz="1800" dirty="0">
                <a:latin typeface="Calibri" pitchFamily="34" charset="0"/>
                <a:cs typeface="Calibri" pitchFamily="34" charset="0"/>
              </a:rPr>
              <a:t>learner is required to demonstrate that they have used appropriate tools to present the data within their complex spreadsheet model. This could be through the creation of a range of graphs/charts, for which the learner is required to create three different graphs/charts, including one comparative graph/chart. All graphs/charts must be formatted appropriately to include titles and axis labels and each graph/chart must have a defined purpose. </a:t>
            </a:r>
            <a:endParaRPr lang="en-GB" sz="1800" dirty="0" smtClean="0">
              <a:latin typeface="Calibri" pitchFamily="34" charset="0"/>
              <a:cs typeface="Calibri" pitchFamily="34" charset="0"/>
            </a:endParaRPr>
          </a:p>
        </p:txBody>
      </p:sp>
      <p:sp>
        <p:nvSpPr>
          <p:cNvPr id="3" name="Title 2"/>
          <p:cNvSpPr>
            <a:spLocks noGrp="1"/>
          </p:cNvSpPr>
          <p:nvPr>
            <p:ph type="title"/>
          </p:nvPr>
        </p:nvSpPr>
        <p:spPr>
          <a:xfrm>
            <a:off x="179512" y="116632"/>
            <a:ext cx="8784976" cy="648072"/>
          </a:xfrm>
        </p:spPr>
        <p:txBody>
          <a:bodyPr>
            <a:normAutofit/>
          </a:bodyPr>
          <a:lstStyle/>
          <a:p>
            <a:r>
              <a:rPr lang="en-GB" sz="2800" dirty="0" smtClean="0"/>
              <a:t>LO2 - Assessment Criteria P2, M1, P3, M2 and P4</a:t>
            </a:r>
            <a:endParaRPr lang="en-GB" sz="2800" dirty="0"/>
          </a:p>
        </p:txBody>
      </p:sp>
    </p:spTree>
    <p:extLst>
      <p:ext uri="{BB962C8B-B14F-4D97-AF65-F5344CB8AC3E}">
        <p14:creationId xmlns:p14="http://schemas.microsoft.com/office/powerpoint/2010/main" val="1589591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55588" indent="-255588"/>
            <a:r>
              <a:rPr lang="en-GB" sz="1900" dirty="0" smtClean="0">
                <a:latin typeface="Calibri" pitchFamily="34" charset="0"/>
                <a:cs typeface="Calibri" pitchFamily="34" charset="0"/>
              </a:rPr>
              <a:t>Learners </a:t>
            </a:r>
            <a:r>
              <a:rPr lang="en-GB" sz="1900" dirty="0">
                <a:latin typeface="Calibri" pitchFamily="34" charset="0"/>
                <a:cs typeface="Calibri" pitchFamily="34" charset="0"/>
              </a:rPr>
              <a:t>should be expected to use a range of formatting on their spreadsheets including font, page orientation, headers and footers, colour, conditional formatting, cell formatting to ensure the data is shown appropriately, styles, borders, shading and column alignment. This could again be included in the practical spreadsheet activities that the learners carry out, and should again reinforce the use of basic tools learned. </a:t>
            </a:r>
          </a:p>
          <a:p>
            <a:pPr marL="255588" indent="-255588"/>
            <a:r>
              <a:rPr lang="en-GB" sz="1900" dirty="0">
                <a:latin typeface="Calibri" pitchFamily="34" charset="0"/>
                <a:cs typeface="Calibri" pitchFamily="34" charset="0"/>
              </a:rPr>
              <a:t>Learners should have the concept of absolute and relative cell referencing introduced, using demonstrations and practice activities to learn the different uses of the two. Learners also need to understand how to use a range of more advanced functions such as logical (as well as nested Ifs), financial, text, date and time, lookup and reference, math and trig. Once all of these have been covered and understood as to their purpose a quiz on which function to use may be appropriate to test that the learner understands the purpose of each. </a:t>
            </a:r>
          </a:p>
          <a:p>
            <a:pPr marL="255588" indent="-255588"/>
            <a:r>
              <a:rPr lang="en-GB" sz="1900" dirty="0">
                <a:latin typeface="Calibri" pitchFamily="34" charset="0"/>
                <a:cs typeface="Calibri" pitchFamily="34" charset="0"/>
              </a:rPr>
              <a:t>Learners are required to learn how to create graphs and charts from spreadsheet data. Demonstration and practice activities could be given where learners are required to select the most appropriate graph/chart type and then to create them including titles and labels. Learners should also be made aware of how graph/chart types may misrepresent the data to an audience. A demonstration on how to format a chart should be given and learners should be able to practice these skills. </a:t>
            </a:r>
          </a:p>
        </p:txBody>
      </p:sp>
      <p:sp>
        <p:nvSpPr>
          <p:cNvPr id="3" name="Title 2"/>
          <p:cNvSpPr>
            <a:spLocks noGrp="1"/>
          </p:cNvSpPr>
          <p:nvPr>
            <p:ph type="title"/>
          </p:nvPr>
        </p:nvSpPr>
        <p:spPr>
          <a:xfrm>
            <a:off x="230832" y="116632"/>
            <a:ext cx="8733656" cy="504056"/>
          </a:xfrm>
        </p:spPr>
        <p:txBody>
          <a:bodyPr>
            <a:noAutofit/>
          </a:bodyPr>
          <a:lstStyle/>
          <a:p>
            <a:r>
              <a:rPr lang="en-GB" sz="2400" dirty="0" smtClean="0"/>
              <a:t>LO2 </a:t>
            </a:r>
            <a:r>
              <a:rPr lang="en-GB" sz="2400" dirty="0"/>
              <a:t>- </a:t>
            </a:r>
            <a:r>
              <a:rPr lang="en-GB" sz="2400" dirty="0" smtClean="0"/>
              <a:t>Be </a:t>
            </a:r>
            <a:r>
              <a:rPr lang="en-GB" sz="2400" dirty="0"/>
              <a:t>able to develop complex spreadsheet models </a:t>
            </a:r>
          </a:p>
        </p:txBody>
      </p:sp>
    </p:spTree>
    <p:extLst>
      <p:ext uri="{BB962C8B-B14F-4D97-AF65-F5344CB8AC3E}">
        <p14:creationId xmlns:p14="http://schemas.microsoft.com/office/powerpoint/2010/main" val="1185639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55588" indent="-255588"/>
            <a:r>
              <a:rPr lang="en-GB" sz="2000" dirty="0" smtClean="0">
                <a:latin typeface="Calibri" pitchFamily="34" charset="0"/>
                <a:cs typeface="Calibri" pitchFamily="34" charset="0"/>
              </a:rPr>
              <a:t>Further </a:t>
            </a:r>
            <a:r>
              <a:rPr lang="en-GB" sz="2000" dirty="0">
                <a:latin typeface="Calibri" pitchFamily="34" charset="0"/>
                <a:cs typeface="Calibri" pitchFamily="34" charset="0"/>
              </a:rPr>
              <a:t>extension of spreadsheet usage should fully prepare the learners for creating their own spreadsheet models. The tutor should use demonstrations and practice activities to teach learners how to create multiple worksheets, to link them together using formulae, within a sheet, across sheets and potentially across workbooks. </a:t>
            </a:r>
            <a:endParaRPr lang="en-GB" sz="2000" dirty="0" smtClean="0">
              <a:latin typeface="Calibri" pitchFamily="34" charset="0"/>
              <a:cs typeface="Calibri" pitchFamily="34" charset="0"/>
            </a:endParaRPr>
          </a:p>
          <a:p>
            <a:pPr marL="255588" indent="-255588"/>
            <a:r>
              <a:rPr lang="en-GB" sz="2000" dirty="0" smtClean="0">
                <a:latin typeface="Calibri" pitchFamily="34" charset="0"/>
                <a:cs typeface="Calibri" pitchFamily="34" charset="0"/>
              </a:rPr>
              <a:t>The </a:t>
            </a:r>
            <a:r>
              <a:rPr lang="en-GB" sz="2000" dirty="0">
                <a:latin typeface="Calibri" pitchFamily="34" charset="0"/>
                <a:cs typeface="Calibri" pitchFamily="34" charset="0"/>
              </a:rPr>
              <a:t>learners should be introduced to complex formulae (which are classed as containing a number of stages) and to use brackets appropriately. The awareness of the priorities given to mathematical operators is essential to learning spreadsheets and should be reinforced to support the use of brackets within </a:t>
            </a:r>
            <a:r>
              <a:rPr lang="en-GB" sz="2000" dirty="0" smtClean="0">
                <a:latin typeface="Calibri" pitchFamily="34" charset="0"/>
                <a:cs typeface="Calibri" pitchFamily="34" charset="0"/>
              </a:rPr>
              <a:t>formulae.</a:t>
            </a:r>
          </a:p>
          <a:p>
            <a:pPr marL="255588" indent="-255588"/>
            <a:r>
              <a:rPr lang="en-GB" sz="2000" dirty="0" smtClean="0">
                <a:latin typeface="Calibri" pitchFamily="34" charset="0"/>
                <a:cs typeface="Calibri" pitchFamily="34" charset="0"/>
              </a:rPr>
              <a:t>Learners </a:t>
            </a:r>
            <a:r>
              <a:rPr lang="en-GB" sz="2000" dirty="0">
                <a:latin typeface="Calibri" pitchFamily="34" charset="0"/>
                <a:cs typeface="Calibri" pitchFamily="34" charset="0"/>
              </a:rPr>
              <a:t>should also be taught to add data validation to a spreadsheet to support users and identify problems. This could be taught alongside protection where learners should learn to add passwords to protect worksheets as well as protecting or unlocking specific cells in a worksheet so that they understand how passwords and security settings </a:t>
            </a:r>
            <a:r>
              <a:rPr lang="en-GB" sz="2000" dirty="0" smtClean="0">
                <a:latin typeface="Calibri" pitchFamily="34" charset="0"/>
                <a:cs typeface="Calibri" pitchFamily="34" charset="0"/>
              </a:rPr>
              <a:t>work.</a:t>
            </a:r>
          </a:p>
          <a:p>
            <a:pPr marL="255588" indent="-255588"/>
            <a:r>
              <a:rPr lang="en-GB" sz="2000" dirty="0" smtClean="0">
                <a:latin typeface="Calibri" pitchFamily="34" charset="0"/>
                <a:cs typeface="Calibri" pitchFamily="34" charset="0"/>
              </a:rPr>
              <a:t>They </a:t>
            </a:r>
            <a:r>
              <a:rPr lang="en-GB" sz="2000" dirty="0">
                <a:latin typeface="Calibri" pitchFamily="34" charset="0"/>
                <a:cs typeface="Calibri" pitchFamily="34" charset="0"/>
              </a:rPr>
              <a:t>should be shown the potential uses and benefits of these spreadsheet models and should discuss the options as a group to demonstrate their understanding of the areas covered. </a:t>
            </a:r>
          </a:p>
        </p:txBody>
      </p:sp>
      <p:sp>
        <p:nvSpPr>
          <p:cNvPr id="3" name="Title 2"/>
          <p:cNvSpPr>
            <a:spLocks noGrp="1"/>
          </p:cNvSpPr>
          <p:nvPr>
            <p:ph type="title"/>
          </p:nvPr>
        </p:nvSpPr>
        <p:spPr>
          <a:xfrm>
            <a:off x="230832" y="116632"/>
            <a:ext cx="8733656" cy="504056"/>
          </a:xfrm>
        </p:spPr>
        <p:txBody>
          <a:bodyPr>
            <a:noAutofit/>
          </a:bodyPr>
          <a:lstStyle/>
          <a:p>
            <a:r>
              <a:rPr lang="en-GB" sz="2400" dirty="0" smtClean="0"/>
              <a:t>LO2 - Be </a:t>
            </a:r>
            <a:r>
              <a:rPr lang="en-GB" sz="2400" dirty="0"/>
              <a:t>able to develop complex spreadsheet </a:t>
            </a:r>
            <a:r>
              <a:rPr lang="en-GB" sz="2400" dirty="0" smtClean="0"/>
              <a:t>models</a:t>
            </a:r>
            <a:endParaRPr lang="en-GB" sz="2400" dirty="0"/>
          </a:p>
        </p:txBody>
      </p:sp>
    </p:spTree>
    <p:extLst>
      <p:ext uri="{BB962C8B-B14F-4D97-AF65-F5344CB8AC3E}">
        <p14:creationId xmlns:p14="http://schemas.microsoft.com/office/powerpoint/2010/main" val="39728023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858312" cy="5760640"/>
          </a:xfrm>
        </p:spPr>
        <p:txBody>
          <a:bodyPr>
            <a:noAutofit/>
          </a:bodyPr>
          <a:lstStyle/>
          <a:p>
            <a:pPr marL="0" indent="0">
              <a:buNone/>
            </a:pPr>
            <a:r>
              <a:rPr lang="en-GB" sz="1700" dirty="0" smtClean="0">
                <a:latin typeface="Calibri" pitchFamily="34" charset="0"/>
                <a:cs typeface="Calibri" pitchFamily="34" charset="0"/>
              </a:rPr>
              <a:t>Mob Mentality is a local business that manufactures unique devices, Phones and PC hardware and needs to design and implement a spreadsheet system that handles the sales, processes and the recording of business transactions. Mob Mentality has identified the need for a complex spreadsheet system that will process each order processed and make some tasks relatively easy for businesses so that it might one day link to the website booking system.</a:t>
            </a:r>
          </a:p>
          <a:p>
            <a:pPr marL="0" indent="0">
              <a:buNone/>
            </a:pPr>
            <a:r>
              <a:rPr lang="en-GB" sz="1700" dirty="0" smtClean="0">
                <a:latin typeface="Calibri" pitchFamily="34" charset="0"/>
                <a:cs typeface="Calibri" pitchFamily="34" charset="0"/>
              </a:rPr>
              <a:t>The current purchasing system used at Mob Mentality is a paper-based, which requires the employees on the sales desk to manually complete paper invoices for every customer order, to lookup details from manuals regarding the products, specifications and pricing, to send details to the warehouse for the sales staff to create the customised order from the hand-written forms and then finally despatch the orders to the customers. This is an out-dated process and does not reflect the technical skills of the company and has several potential problems linked to this including lost orders, incorrect prices, incorrect calculations and delayed sales.</a:t>
            </a:r>
          </a:p>
          <a:p>
            <a:pPr marL="0" indent="0">
              <a:buNone/>
            </a:pPr>
            <a:r>
              <a:rPr lang="en-GB" sz="1700" dirty="0" smtClean="0">
                <a:latin typeface="Calibri" pitchFamily="34" charset="0"/>
                <a:cs typeface="Calibri" pitchFamily="34" charset="0"/>
              </a:rPr>
              <a:t>Mob Mentality would like a fully functional and automatic spreadsheet system which will manage the ordering, sales and invoicing process.</a:t>
            </a:r>
          </a:p>
          <a:p>
            <a:pPr marL="0" indent="0">
              <a:buNone/>
            </a:pPr>
            <a:r>
              <a:rPr lang="en-US" sz="1700" dirty="0" smtClean="0">
                <a:latin typeface="Calibri" pitchFamily="34" charset="0"/>
                <a:cs typeface="Calibri" pitchFamily="34" charset="0"/>
              </a:rPr>
              <a:t>During this production process you need to: </a:t>
            </a:r>
          </a:p>
          <a:p>
            <a:pPr marL="342900" indent="-342900"/>
            <a:r>
              <a:rPr lang="en-US" sz="1700" dirty="0" smtClean="0">
                <a:latin typeface="Calibri" pitchFamily="34" charset="0"/>
                <a:cs typeface="Calibri" pitchFamily="34" charset="0"/>
              </a:rPr>
              <a:t>Produce a document that lists all the different features that need to included in the system and present a prototype designs of the required system</a:t>
            </a:r>
          </a:p>
          <a:p>
            <a:pPr marL="322263" indent="-322263"/>
            <a:r>
              <a:rPr lang="en-GB" sz="1700" dirty="0" smtClean="0">
                <a:latin typeface="Calibri" pitchFamily="34" charset="0"/>
                <a:cs typeface="Calibri" pitchFamily="34" charset="0"/>
              </a:rPr>
              <a:t>Create and evidence the process of the spreadsheet system ensuring</a:t>
            </a:r>
            <a:endParaRPr lang="en-GB" sz="1700" b="1" dirty="0">
              <a:latin typeface="Calibri" pitchFamily="34" charset="0"/>
              <a:cs typeface="Calibri" pitchFamily="34" charset="0"/>
            </a:endParaRPr>
          </a:p>
          <a:p>
            <a:pPr marL="322263" indent="-322263"/>
            <a:r>
              <a:rPr lang="en-GB" sz="1700" dirty="0" smtClean="0">
                <a:latin typeface="Calibri" pitchFamily="34" charset="0"/>
                <a:cs typeface="Calibri" pitchFamily="34" charset="0"/>
              </a:rPr>
              <a:t>Create a report of the process to organise your work but only show how you have implemented each function once or twice, you do not show each formula or each cell function.</a:t>
            </a:r>
          </a:p>
        </p:txBody>
      </p:sp>
      <p:sp>
        <p:nvSpPr>
          <p:cNvPr id="30"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P2.1 - Be able to develop complex spreadsheet models - Scenario</a:t>
            </a:r>
            <a:endParaRPr lang="en-GB" sz="2000" dirty="0"/>
          </a:p>
        </p:txBody>
      </p:sp>
    </p:spTree>
    <p:extLst>
      <p:ext uri="{BB962C8B-B14F-4D97-AF65-F5344CB8AC3E}">
        <p14:creationId xmlns:p14="http://schemas.microsoft.com/office/powerpoint/2010/main" val="35818148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589150"/>
            <a:ext cx="8858312" cy="5072098"/>
          </a:xfrm>
        </p:spPr>
        <p:txBody>
          <a:bodyPr>
            <a:noAutofit/>
          </a:bodyPr>
          <a:lstStyle/>
          <a:p>
            <a:pPr marL="0" indent="0">
              <a:buNone/>
            </a:pPr>
            <a:r>
              <a:rPr lang="en-GB" sz="1200" dirty="0" smtClean="0">
                <a:latin typeface="Calibri" pitchFamily="34" charset="0"/>
                <a:cs typeface="Calibri" pitchFamily="34" charset="0"/>
              </a:rPr>
              <a:t>The created Spreadsheet system must have the following features/functionality:</a:t>
            </a:r>
          </a:p>
          <a:p>
            <a:pPr marL="342900" indent="-342900">
              <a:buFont typeface="Wingdings" pitchFamily="2" charset="2"/>
              <a:buChar char="ü"/>
            </a:pPr>
            <a:r>
              <a:rPr lang="en-GB" sz="1200" dirty="0" smtClean="0">
                <a:latin typeface="Calibri" pitchFamily="34" charset="0"/>
                <a:cs typeface="Calibri" pitchFamily="34" charset="0"/>
              </a:rPr>
              <a:t>A consistent house style that incorporates the Mob Mentality colour scheme</a:t>
            </a:r>
          </a:p>
          <a:p>
            <a:pPr marL="342900" indent="-342900">
              <a:buFont typeface="Wingdings" pitchFamily="2" charset="2"/>
              <a:buChar char="ü"/>
            </a:pPr>
            <a:r>
              <a:rPr lang="en-GB" sz="1200" dirty="0" smtClean="0">
                <a:latin typeface="Calibri" pitchFamily="34" charset="0"/>
                <a:cs typeface="Calibri" pitchFamily="34" charset="0"/>
              </a:rPr>
              <a:t>Be simple and have a consistent navigation setup within the system</a:t>
            </a:r>
          </a:p>
          <a:p>
            <a:pPr marL="0" indent="0">
              <a:buNone/>
            </a:pPr>
            <a:r>
              <a:rPr lang="en-GB" sz="1200" b="1" dirty="0" smtClean="0">
                <a:latin typeface="Calibri" pitchFamily="34" charset="0"/>
                <a:cs typeface="Calibri" pitchFamily="34" charset="0"/>
              </a:rPr>
              <a:t>Customer Sheet</a:t>
            </a:r>
          </a:p>
          <a:p>
            <a:pPr marL="342900" indent="-342900">
              <a:buFont typeface="Wingdings" pitchFamily="2" charset="2"/>
              <a:buChar char="ü"/>
            </a:pPr>
            <a:r>
              <a:rPr lang="en-GB" sz="1200" dirty="0" smtClean="0">
                <a:latin typeface="Calibri" pitchFamily="34" charset="0"/>
                <a:cs typeface="Calibri" pitchFamily="34" charset="0"/>
              </a:rPr>
              <a:t>Should have the facility to insert, store, search and edit customer details within user-friendly forms</a:t>
            </a:r>
          </a:p>
          <a:p>
            <a:pPr marL="598932" lvl="1" indent="-342900">
              <a:buFont typeface="Courier New" pitchFamily="49" charset="0"/>
              <a:buChar char="o"/>
            </a:pPr>
            <a:r>
              <a:rPr lang="en-GB" sz="1200" dirty="0" smtClean="0">
                <a:latin typeface="Calibri" pitchFamily="34" charset="0"/>
                <a:cs typeface="Calibri" pitchFamily="34" charset="0"/>
              </a:rPr>
              <a:t>Each new customer should be assigned a unique Customer ID</a:t>
            </a:r>
          </a:p>
          <a:p>
            <a:pPr marL="598932" lvl="1" indent="-342900">
              <a:buFont typeface="Courier New" pitchFamily="49" charset="0"/>
              <a:buChar char="o"/>
            </a:pPr>
            <a:r>
              <a:rPr lang="en-GB" sz="1200" dirty="0" smtClean="0">
                <a:latin typeface="Calibri" pitchFamily="34" charset="0"/>
                <a:cs typeface="Calibri" pitchFamily="34" charset="0"/>
              </a:rPr>
              <a:t>There should be drop down lists and validation checks within the input form to prevent errors</a:t>
            </a:r>
          </a:p>
          <a:p>
            <a:pPr marL="598932" lvl="1" indent="-342900">
              <a:buFont typeface="Courier New" pitchFamily="49" charset="0"/>
              <a:buChar char="o"/>
            </a:pPr>
            <a:r>
              <a:rPr lang="en-GB" sz="1200" dirty="0">
                <a:latin typeface="Calibri" pitchFamily="34" charset="0"/>
                <a:cs typeface="Calibri" pitchFamily="34" charset="0"/>
              </a:rPr>
              <a:t>Should have error and help support on the sheet through comments and explained validation.</a:t>
            </a:r>
          </a:p>
          <a:p>
            <a:pPr marL="0" indent="0">
              <a:buNone/>
            </a:pPr>
            <a:r>
              <a:rPr lang="en-GB" sz="1200" b="1" dirty="0" smtClean="0">
                <a:latin typeface="Calibri" pitchFamily="34" charset="0"/>
                <a:cs typeface="Calibri" pitchFamily="34" charset="0"/>
              </a:rPr>
              <a:t>Order Sheet</a:t>
            </a:r>
          </a:p>
          <a:p>
            <a:pPr marL="342900" indent="-342900">
              <a:buFont typeface="Wingdings" pitchFamily="2" charset="2"/>
              <a:buChar char="ü"/>
            </a:pPr>
            <a:r>
              <a:rPr lang="en-GB" sz="1200" dirty="0" smtClean="0">
                <a:latin typeface="Calibri" pitchFamily="34" charset="0"/>
                <a:cs typeface="Calibri" pitchFamily="34" charset="0"/>
              </a:rPr>
              <a:t>Should have the facility to insert, store, search and edit orders placed within user-friendly forms</a:t>
            </a:r>
          </a:p>
          <a:p>
            <a:pPr marL="580644" lvl="2" indent="-342900">
              <a:buSzPct val="68000"/>
              <a:buFont typeface="Courier New" pitchFamily="49" charset="0"/>
              <a:buChar char="o"/>
            </a:pPr>
            <a:r>
              <a:rPr lang="en-GB" sz="1200" dirty="0" smtClean="0">
                <a:latin typeface="Calibri" pitchFamily="34" charset="0"/>
                <a:cs typeface="Calibri" pitchFamily="34" charset="0"/>
              </a:rPr>
              <a:t>Each new order is assigned a unique Order ID</a:t>
            </a:r>
          </a:p>
          <a:p>
            <a:pPr marL="580644" lvl="2" indent="-342900">
              <a:buSzPct val="68000"/>
              <a:buFont typeface="Courier New" pitchFamily="49" charset="0"/>
              <a:buChar char="o"/>
            </a:pPr>
            <a:r>
              <a:rPr lang="en-GB" sz="1200" dirty="0" smtClean="0">
                <a:latin typeface="Calibri" pitchFamily="34" charset="0"/>
                <a:cs typeface="Calibri" pitchFamily="34" charset="0"/>
              </a:rPr>
              <a:t>Should have multiple choice drop down lists and Lookup facility for the various different components available within the order form for the different products within the shop.</a:t>
            </a:r>
          </a:p>
          <a:p>
            <a:pPr marL="580644" lvl="2" indent="-342900">
              <a:buSzPct val="68000"/>
              <a:buFont typeface="Courier New" pitchFamily="49" charset="0"/>
              <a:buChar char="o"/>
            </a:pPr>
            <a:r>
              <a:rPr lang="en-GB" sz="1200" dirty="0" smtClean="0">
                <a:latin typeface="Calibri" pitchFamily="34" charset="0"/>
                <a:cs typeface="Calibri" pitchFamily="34" charset="0"/>
              </a:rPr>
              <a:t>Should have validation checks within the insert form to prevent errors</a:t>
            </a:r>
          </a:p>
          <a:p>
            <a:pPr marL="580644" lvl="2" indent="-342900">
              <a:buSzPct val="68000"/>
              <a:buFont typeface="Courier New" pitchFamily="49" charset="0"/>
              <a:buChar char="o"/>
            </a:pPr>
            <a:r>
              <a:rPr lang="en-GB" sz="1200" dirty="0" smtClean="0">
                <a:latin typeface="Calibri" pitchFamily="34" charset="0"/>
                <a:cs typeface="Calibri" pitchFamily="34" charset="0"/>
              </a:rPr>
              <a:t>Should have error and help support on the sheet through comments and explained validation.</a:t>
            </a:r>
          </a:p>
          <a:p>
            <a:pPr marL="580644" lvl="2" indent="-342900">
              <a:buSzPct val="68000"/>
              <a:buFont typeface="Courier New" pitchFamily="49" charset="0"/>
              <a:buChar char="o"/>
            </a:pPr>
            <a:r>
              <a:rPr lang="en-GB" sz="1200" dirty="0" smtClean="0">
                <a:latin typeface="Calibri" pitchFamily="34" charset="0"/>
                <a:cs typeface="Calibri" pitchFamily="34" charset="0"/>
              </a:rPr>
              <a:t>Should have Formulas/Functions used to calculate the options selected within the form</a:t>
            </a:r>
          </a:p>
          <a:p>
            <a:pPr marL="580644" lvl="2" indent="-342900">
              <a:buSzPct val="68000"/>
              <a:buFont typeface="Courier New" pitchFamily="49" charset="0"/>
              <a:buChar char="o"/>
            </a:pPr>
            <a:r>
              <a:rPr lang="en-GB" sz="1200" dirty="0" smtClean="0">
                <a:latin typeface="Calibri" pitchFamily="34" charset="0"/>
                <a:cs typeface="Calibri" pitchFamily="34" charset="0"/>
              </a:rPr>
              <a:t>An automated discount facility included within the form if the customer spends over a certain price point they will get free delivery</a:t>
            </a:r>
          </a:p>
          <a:p>
            <a:pPr marL="342900" lvl="1" indent="-342900">
              <a:buSzPct val="68000"/>
              <a:buFont typeface="Wingdings" pitchFamily="2" charset="2"/>
              <a:buChar char="ü"/>
            </a:pPr>
            <a:r>
              <a:rPr lang="en-GB" sz="1200" dirty="0" smtClean="0">
                <a:latin typeface="Calibri" pitchFamily="34" charset="0"/>
                <a:cs typeface="Calibri" pitchFamily="34" charset="0"/>
              </a:rPr>
              <a:t>A facility to display and print the invoice for each order page</a:t>
            </a:r>
          </a:p>
          <a:p>
            <a:pPr marL="0" lvl="1" indent="0">
              <a:buSzPct val="68000"/>
              <a:buNone/>
            </a:pPr>
            <a:r>
              <a:rPr lang="en-GB" sz="1200" b="1" dirty="0" smtClean="0">
                <a:latin typeface="Calibri" pitchFamily="34" charset="0"/>
                <a:cs typeface="Calibri" pitchFamily="34" charset="0"/>
              </a:rPr>
              <a:t>Products Sheet</a:t>
            </a:r>
          </a:p>
          <a:p>
            <a:pPr marL="285750" lvl="1" indent="-285750">
              <a:buSzPct val="68000"/>
              <a:buFont typeface="Wingdings" pitchFamily="2" charset="2"/>
              <a:buChar char="ü"/>
            </a:pPr>
            <a:r>
              <a:rPr lang="en-GB" sz="1200" dirty="0" smtClean="0">
                <a:latin typeface="Calibri" pitchFamily="34" charset="0"/>
                <a:cs typeface="Calibri" pitchFamily="34" charset="0"/>
              </a:rPr>
              <a:t>Should have a range of the company products listed with product details</a:t>
            </a:r>
          </a:p>
          <a:p>
            <a:pPr marL="285750" lvl="1" indent="-285750">
              <a:buSzPct val="68000"/>
              <a:buFont typeface="Wingdings" pitchFamily="2" charset="2"/>
              <a:buChar char="ü"/>
            </a:pPr>
            <a:r>
              <a:rPr lang="en-GB" sz="1200" dirty="0" smtClean="0">
                <a:latin typeface="Calibri" pitchFamily="34" charset="0"/>
                <a:cs typeface="Calibri" pitchFamily="34" charset="0"/>
              </a:rPr>
              <a:t>Should have named calls, cell ranges and unique product ID’s.</a:t>
            </a:r>
          </a:p>
          <a:p>
            <a:pPr marL="0" lvl="1" indent="0">
              <a:buSzPct val="68000"/>
              <a:buNone/>
            </a:pPr>
            <a:r>
              <a:rPr lang="en-GB" sz="1200" b="1" dirty="0" smtClean="0">
                <a:latin typeface="Calibri" pitchFamily="34" charset="0"/>
                <a:cs typeface="Calibri" pitchFamily="34" charset="0"/>
              </a:rPr>
              <a:t>Analysis Sheet</a:t>
            </a:r>
          </a:p>
          <a:p>
            <a:pPr marL="285750" lvl="1" indent="-285750">
              <a:buSzPct val="68000"/>
              <a:buFont typeface="Wingdings" pitchFamily="2" charset="2"/>
              <a:buChar char="ü"/>
            </a:pPr>
            <a:r>
              <a:rPr lang="en-GB" sz="1200" dirty="0" smtClean="0">
                <a:latin typeface="Calibri" pitchFamily="34" charset="0"/>
                <a:cs typeface="Calibri" pitchFamily="34" charset="0"/>
              </a:rPr>
              <a:t>Should have a generated sets of Pivot Tables with charts that update when products change or are sold.</a:t>
            </a:r>
          </a:p>
          <a:p>
            <a:pPr marL="285750" lvl="1" indent="-285750">
              <a:buSzPct val="68000"/>
              <a:buFont typeface="Wingdings" pitchFamily="2" charset="2"/>
              <a:buChar char="ü"/>
            </a:pPr>
            <a:r>
              <a:rPr lang="en-GB" sz="1200" dirty="0" smtClean="0">
                <a:latin typeface="Calibri" pitchFamily="34" charset="0"/>
                <a:cs typeface="Calibri" pitchFamily="34" charset="0"/>
              </a:rPr>
              <a:t>Should be simplified to make them easy to understand.</a:t>
            </a:r>
          </a:p>
          <a:p>
            <a:pPr marL="285750" lvl="1" indent="-285750">
              <a:buSzPct val="68000"/>
              <a:buFont typeface="Wingdings" pitchFamily="2" charset="2"/>
              <a:buChar char="ü"/>
            </a:pPr>
            <a:r>
              <a:rPr lang="en-GB" sz="1200" dirty="0" smtClean="0">
                <a:latin typeface="Calibri" pitchFamily="34" charset="0"/>
                <a:cs typeface="Calibri" pitchFamily="34" charset="0"/>
              </a:rPr>
              <a:t>Charts should be labelled clearly and link to the tables.</a:t>
            </a:r>
            <a:r>
              <a:rPr lang="en-GB" sz="1200" dirty="0">
                <a:latin typeface="Calibri" pitchFamily="34" charset="0"/>
                <a:cs typeface="Calibri" pitchFamily="34" charset="0"/>
              </a:rPr>
              <a:t> </a:t>
            </a:r>
            <a:endParaRPr lang="en-GB" sz="1200" dirty="0" smtClean="0">
              <a:latin typeface="Calibri" pitchFamily="34" charset="0"/>
              <a:cs typeface="Calibri" pitchFamily="34" charset="0"/>
            </a:endParaRPr>
          </a:p>
          <a:p>
            <a:pPr marL="285750" lvl="1" indent="-285750">
              <a:buSzPct val="68000"/>
              <a:buFont typeface="Wingdings" pitchFamily="2" charset="2"/>
              <a:buChar char="ü"/>
            </a:pPr>
            <a:r>
              <a:rPr lang="en-GB" sz="1200" dirty="0" smtClean="0">
                <a:latin typeface="Calibri" pitchFamily="34" charset="0"/>
                <a:cs typeface="Calibri" pitchFamily="34" charset="0"/>
              </a:rPr>
              <a:t>Should monitors </a:t>
            </a:r>
            <a:r>
              <a:rPr lang="en-GB" sz="1200" dirty="0">
                <a:latin typeface="Calibri" pitchFamily="34" charset="0"/>
                <a:cs typeface="Calibri" pitchFamily="34" charset="0"/>
              </a:rPr>
              <a:t>the sales through the automated process of updating the charts/graphs</a:t>
            </a:r>
          </a:p>
          <a:p>
            <a:pPr marL="285750" lvl="1" indent="-285750">
              <a:buSzPct val="68000"/>
              <a:buFont typeface="Wingdings" pitchFamily="2" charset="2"/>
              <a:buChar char="ü"/>
            </a:pPr>
            <a:endParaRPr lang="en-GB" sz="1200" dirty="0" smtClean="0">
              <a:latin typeface="Calibri" pitchFamily="34" charset="0"/>
              <a:cs typeface="Calibri" pitchFamily="34" charset="0"/>
            </a:endParaRPr>
          </a:p>
        </p:txBody>
      </p:sp>
      <p:sp>
        <p:nvSpPr>
          <p:cNvPr id="21"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P2.1 - Be able to develop complex spreadsheet models - Scenario</a:t>
            </a:r>
            <a:endParaRPr lang="en-GB" sz="2000" dirty="0"/>
          </a:p>
        </p:txBody>
      </p:sp>
    </p:spTree>
    <p:extLst>
      <p:ext uri="{BB962C8B-B14F-4D97-AF65-F5344CB8AC3E}">
        <p14:creationId xmlns:p14="http://schemas.microsoft.com/office/powerpoint/2010/main" val="427913354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548680"/>
            <a:ext cx="8858312" cy="5072098"/>
          </a:xfrm>
        </p:spPr>
        <p:txBody>
          <a:bodyPr>
            <a:noAutofit/>
          </a:bodyPr>
          <a:lstStyle/>
          <a:p>
            <a:pPr marL="0" indent="0">
              <a:buNone/>
            </a:pPr>
            <a:r>
              <a:rPr lang="en-US" sz="1900" dirty="0" smtClean="0">
                <a:latin typeface="Calibri" pitchFamily="34" charset="0"/>
                <a:cs typeface="Calibri" pitchFamily="34" charset="0"/>
              </a:rPr>
              <a:t>As the main users of the spreadsheet will be the Mob Mentality employees on the sales desk and phone, the spreadsheet generally has to be easy to use, protected from damage, allow as much help as possible.</a:t>
            </a:r>
            <a:endParaRPr lang="en-US" sz="1900" dirty="0">
              <a:latin typeface="Calibri" pitchFamily="34" charset="0"/>
              <a:cs typeface="Calibri" pitchFamily="34" charset="0"/>
            </a:endParaRPr>
          </a:p>
          <a:p>
            <a:pPr marL="0" indent="0">
              <a:buNone/>
            </a:pPr>
            <a:r>
              <a:rPr lang="en-US" sz="1900" b="1" dirty="0" smtClean="0">
                <a:latin typeface="Calibri" pitchFamily="34" charset="0"/>
                <a:cs typeface="Calibri" pitchFamily="34" charset="0"/>
              </a:rPr>
              <a:t>P2.1 - Task </a:t>
            </a:r>
            <a:r>
              <a:rPr lang="en-US" sz="1900" b="1" dirty="0">
                <a:latin typeface="Calibri" pitchFamily="34" charset="0"/>
                <a:cs typeface="Calibri" pitchFamily="34" charset="0"/>
              </a:rPr>
              <a:t>1 </a:t>
            </a:r>
            <a:r>
              <a:rPr lang="en-US" sz="1900" b="1" dirty="0" smtClean="0">
                <a:latin typeface="Calibri" pitchFamily="34" charset="0"/>
                <a:cs typeface="Calibri" pitchFamily="34" charset="0"/>
              </a:rPr>
              <a:t>– </a:t>
            </a:r>
            <a:r>
              <a:rPr lang="en-US" sz="1900" dirty="0" smtClean="0">
                <a:latin typeface="Calibri" pitchFamily="34" charset="0"/>
                <a:cs typeface="Calibri" pitchFamily="34" charset="0"/>
              </a:rPr>
              <a:t>Create a report that explains the purpose, audience and needs of </a:t>
            </a:r>
            <a:r>
              <a:rPr lang="en-US" sz="1900" dirty="0">
                <a:latin typeface="Calibri" pitchFamily="34" charset="0"/>
                <a:cs typeface="Calibri" pitchFamily="34" charset="0"/>
              </a:rPr>
              <a:t>the new spreadsheet </a:t>
            </a:r>
            <a:r>
              <a:rPr lang="en-US" sz="1900" dirty="0" smtClean="0">
                <a:latin typeface="Calibri" pitchFamily="34" charset="0"/>
                <a:cs typeface="Calibri" pitchFamily="34" charset="0"/>
              </a:rPr>
              <a:t>system.</a:t>
            </a:r>
          </a:p>
          <a:p>
            <a:pPr marL="285750" indent="-285750"/>
            <a:r>
              <a:rPr lang="en-US" sz="1900" b="1" dirty="0" smtClean="0">
                <a:latin typeface="Calibri" pitchFamily="34" charset="0"/>
                <a:cs typeface="Calibri" pitchFamily="34" charset="0"/>
              </a:rPr>
              <a:t>Purpose</a:t>
            </a:r>
            <a:r>
              <a:rPr lang="en-US" sz="1900" dirty="0" smtClean="0">
                <a:latin typeface="Calibri" pitchFamily="34" charset="0"/>
                <a:cs typeface="Calibri" pitchFamily="34" charset="0"/>
              </a:rPr>
              <a:t> – Explain why Mob Mentality need a spreadsheet and what is wrong with their current system</a:t>
            </a:r>
          </a:p>
          <a:p>
            <a:pPr marL="285750" indent="-285750"/>
            <a:r>
              <a:rPr lang="en-US" sz="1900" b="1" dirty="0" smtClean="0">
                <a:latin typeface="Calibri" pitchFamily="34" charset="0"/>
                <a:cs typeface="Calibri" pitchFamily="34" charset="0"/>
              </a:rPr>
              <a:t>Audience</a:t>
            </a:r>
            <a:r>
              <a:rPr lang="en-US" sz="1900" dirty="0" smtClean="0">
                <a:latin typeface="Calibri" pitchFamily="34" charset="0"/>
                <a:cs typeface="Calibri" pitchFamily="34" charset="0"/>
              </a:rPr>
              <a:t> - Explain </a:t>
            </a:r>
            <a:r>
              <a:rPr lang="en-US" sz="1900" dirty="0">
                <a:latin typeface="Calibri" pitchFamily="34" charset="0"/>
                <a:cs typeface="Calibri" pitchFamily="34" charset="0"/>
              </a:rPr>
              <a:t>who the audience is, what skills </a:t>
            </a:r>
            <a:r>
              <a:rPr lang="en-US" sz="1900" dirty="0" smtClean="0">
                <a:latin typeface="Calibri" pitchFamily="34" charset="0"/>
                <a:cs typeface="Calibri" pitchFamily="34" charset="0"/>
              </a:rPr>
              <a:t>should </a:t>
            </a:r>
            <a:r>
              <a:rPr lang="en-US" sz="1900" dirty="0">
                <a:latin typeface="Calibri" pitchFamily="34" charset="0"/>
                <a:cs typeface="Calibri" pitchFamily="34" charset="0"/>
              </a:rPr>
              <a:t>they </a:t>
            </a:r>
            <a:r>
              <a:rPr lang="en-US" sz="1900" dirty="0" smtClean="0">
                <a:latin typeface="Calibri" pitchFamily="34" charset="0"/>
                <a:cs typeface="Calibri" pitchFamily="34" charset="0"/>
              </a:rPr>
              <a:t>have and </a:t>
            </a:r>
            <a:r>
              <a:rPr lang="en-US" sz="1900" dirty="0">
                <a:latin typeface="Calibri" pitchFamily="34" charset="0"/>
                <a:cs typeface="Calibri" pitchFamily="34" charset="0"/>
              </a:rPr>
              <a:t>what assistance will they need in order to use the spreadsheet </a:t>
            </a:r>
            <a:endParaRPr lang="en-US" sz="1900" dirty="0" smtClean="0">
              <a:latin typeface="Calibri" pitchFamily="34" charset="0"/>
              <a:cs typeface="Calibri" pitchFamily="34" charset="0"/>
            </a:endParaRPr>
          </a:p>
          <a:p>
            <a:pPr marL="285750" indent="-285750"/>
            <a:r>
              <a:rPr lang="en-GB" sz="1900" b="1" dirty="0" smtClean="0">
                <a:latin typeface="Calibri" pitchFamily="34" charset="0"/>
                <a:cs typeface="Calibri" pitchFamily="34" charset="0"/>
              </a:rPr>
              <a:t>Needs</a:t>
            </a:r>
            <a:r>
              <a:rPr lang="en-GB" sz="1900" dirty="0" smtClean="0">
                <a:latin typeface="Calibri" pitchFamily="34" charset="0"/>
                <a:cs typeface="Calibri" pitchFamily="34" charset="0"/>
              </a:rPr>
              <a:t> – Explain how you want the </a:t>
            </a:r>
            <a:r>
              <a:rPr lang="en-GB" sz="1900" dirty="0">
                <a:latin typeface="Calibri" pitchFamily="34" charset="0"/>
                <a:cs typeface="Calibri" pitchFamily="34" charset="0"/>
              </a:rPr>
              <a:t>system </a:t>
            </a:r>
            <a:r>
              <a:rPr lang="en-GB" sz="1900" dirty="0" smtClean="0">
                <a:latin typeface="Calibri" pitchFamily="34" charset="0"/>
                <a:cs typeface="Calibri" pitchFamily="34" charset="0"/>
              </a:rPr>
              <a:t>to work in terms of activities, information processed and advantages.</a:t>
            </a:r>
          </a:p>
          <a:p>
            <a:pPr marL="285750" indent="-285750"/>
            <a:r>
              <a:rPr lang="en-GB" sz="1900" b="1" dirty="0" smtClean="0">
                <a:latin typeface="Calibri" pitchFamily="34" charset="0"/>
                <a:cs typeface="Calibri" pitchFamily="34" charset="0"/>
              </a:rPr>
              <a:t>Processing</a:t>
            </a:r>
            <a:r>
              <a:rPr lang="en-GB" sz="1900" dirty="0" smtClean="0">
                <a:latin typeface="Calibri" pitchFamily="34" charset="0"/>
                <a:cs typeface="Calibri" pitchFamily="34" charset="0"/>
              </a:rPr>
              <a:t> – name each sheet and what the sheet should contain, what each sheet should do and how each sheet will link to the other sheets.</a:t>
            </a:r>
          </a:p>
          <a:p>
            <a:pPr marL="285750" indent="-285750"/>
            <a:r>
              <a:rPr lang="en-GB" sz="1900" b="1" dirty="0" smtClean="0">
                <a:latin typeface="Calibri" pitchFamily="34" charset="0"/>
                <a:cs typeface="Calibri" pitchFamily="34" charset="0"/>
              </a:rPr>
              <a:t>Hardware </a:t>
            </a:r>
            <a:r>
              <a:rPr lang="en-GB" sz="1900" b="1" dirty="0">
                <a:latin typeface="Calibri" pitchFamily="34" charset="0"/>
                <a:cs typeface="Calibri" pitchFamily="34" charset="0"/>
              </a:rPr>
              <a:t>and Software required </a:t>
            </a:r>
            <a:r>
              <a:rPr lang="en-GB" sz="1900" dirty="0" smtClean="0">
                <a:latin typeface="Calibri" pitchFamily="34" charset="0"/>
                <a:cs typeface="Calibri" pitchFamily="34" charset="0"/>
              </a:rPr>
              <a:t>– Explain from what you know, what will Mob Mentality need to </a:t>
            </a:r>
            <a:r>
              <a:rPr lang="en-GB" sz="1900" dirty="0">
                <a:latin typeface="Calibri" pitchFamily="34" charset="0"/>
                <a:cs typeface="Calibri" pitchFamily="34" charset="0"/>
              </a:rPr>
              <a:t>run new system </a:t>
            </a:r>
            <a:r>
              <a:rPr lang="en-GB" sz="1900" dirty="0" smtClean="0">
                <a:latin typeface="Calibri" pitchFamily="34" charset="0"/>
                <a:cs typeface="Calibri" pitchFamily="34" charset="0"/>
              </a:rPr>
              <a:t>implemented in terms of hardware, software and Training Needs.</a:t>
            </a:r>
          </a:p>
          <a:p>
            <a:pPr marL="285750" indent="-285750"/>
            <a:r>
              <a:rPr lang="en-GB" sz="1900" b="1" dirty="0" smtClean="0">
                <a:latin typeface="Calibri" pitchFamily="34" charset="0"/>
                <a:cs typeface="Calibri" pitchFamily="34" charset="0"/>
              </a:rPr>
              <a:t>Conclusion</a:t>
            </a:r>
            <a:r>
              <a:rPr lang="en-GB" sz="1900" dirty="0" smtClean="0">
                <a:latin typeface="Calibri" pitchFamily="34" charset="0"/>
                <a:cs typeface="Calibri" pitchFamily="34" charset="0"/>
              </a:rPr>
              <a:t> – Tell us why it will be better, tell us how it will benefit the company and reduce mistakes. And tell us why it will be better for the customers and how it might link ultimately to their website.</a:t>
            </a:r>
          </a:p>
        </p:txBody>
      </p:sp>
      <p:sp>
        <p:nvSpPr>
          <p:cNvPr id="21" name="Title 2"/>
          <p:cNvSpPr txBox="1">
            <a:spLocks/>
          </p:cNvSpPr>
          <p:nvPr/>
        </p:nvSpPr>
        <p:spPr>
          <a:xfrm>
            <a:off x="230832" y="44624"/>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P2.1 - Be able to develop complex spreadsheet models - Scenario</a:t>
            </a:r>
            <a:endParaRPr lang="en-GB" sz="2000" dirty="0"/>
          </a:p>
        </p:txBody>
      </p:sp>
    </p:spTree>
    <p:extLst>
      <p:ext uri="{BB962C8B-B14F-4D97-AF65-F5344CB8AC3E}">
        <p14:creationId xmlns:p14="http://schemas.microsoft.com/office/powerpoint/2010/main" val="4079446548"/>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20671</TotalTime>
  <Words>4000</Words>
  <Application>Microsoft Office PowerPoint</Application>
  <PresentationFormat>On-screen Show (4:3)</PresentationFormat>
  <Paragraphs>377</Paragraphs>
  <Slides>19</Slides>
  <Notes>14</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Enderoth 2</vt:lpstr>
      <vt:lpstr>Unit 19</vt:lpstr>
      <vt:lpstr>LO2 - Assessment Criteria</vt:lpstr>
      <vt:lpstr>LO2 - Assessment Criteria P2, M1, P3, M2 and P4</vt:lpstr>
      <vt:lpstr>LO2 - Assessment Criteria P2, M1, P3, M2 and P4</vt:lpstr>
      <vt:lpstr>LO2 - Be able to develop complex spreadsheet models </vt:lpstr>
      <vt:lpstr>LO2 - Be able to develop complex spreadsheet models</vt:lpstr>
      <vt:lpstr>PowerPoint Presentation</vt:lpstr>
      <vt:lpstr>PowerPoint Presentation</vt:lpstr>
      <vt:lpstr>PowerPoint Presentation</vt:lpstr>
      <vt:lpstr>PowerPoint Presentation</vt:lpstr>
      <vt:lpstr>PowerPoint Presentation</vt:lpstr>
      <vt:lpstr>PowerPoint Presentation</vt:lpstr>
      <vt:lpstr>P2.3 - Develop a complex spreadsheet – Navigation</vt:lpstr>
      <vt:lpstr>P3.1 - Develop a complex spreadsheet – Complex Formulae </vt:lpstr>
      <vt:lpstr>P2.3 - Develop a complex spreadsheet – Security</vt:lpstr>
      <vt:lpstr>P2.3 - Develop a complex spreadsheet – Data Validation</vt:lpstr>
      <vt:lpstr>M1.1 – Formatting the Spreadsheet – Design and Layout</vt:lpstr>
      <vt:lpstr>M1.1 – Formatting the Spreadsheet –Interface</vt:lpstr>
      <vt:lpstr>LO2 -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458</cp:revision>
  <dcterms:created xsi:type="dcterms:W3CDTF">2010-12-28T13:51:34Z</dcterms:created>
  <dcterms:modified xsi:type="dcterms:W3CDTF">2014-08-08T07:41:23Z</dcterms:modified>
</cp:coreProperties>
</file>